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297" r:id="rId5"/>
    <p:sldId id="299" r:id="rId6"/>
    <p:sldId id="337" r:id="rId7"/>
    <p:sldId id="298" r:id="rId8"/>
    <p:sldId id="369" r:id="rId9"/>
    <p:sldId id="333" r:id="rId10"/>
    <p:sldId id="428" r:id="rId11"/>
    <p:sldId id="441" r:id="rId12"/>
    <p:sldId id="442" r:id="rId13"/>
    <p:sldId id="437" r:id="rId14"/>
    <p:sldId id="454" r:id="rId15"/>
    <p:sldId id="429" r:id="rId16"/>
    <p:sldId id="457" r:id="rId17"/>
    <p:sldId id="456" r:id="rId18"/>
    <p:sldId id="430" r:id="rId19"/>
    <p:sldId id="431" r:id="rId20"/>
    <p:sldId id="432" r:id="rId21"/>
    <p:sldId id="440" r:id="rId22"/>
    <p:sldId id="439" r:id="rId23"/>
    <p:sldId id="433" r:id="rId24"/>
    <p:sldId id="434" r:id="rId25"/>
    <p:sldId id="458" r:id="rId26"/>
    <p:sldId id="446" r:id="rId27"/>
    <p:sldId id="443" r:id="rId28"/>
    <p:sldId id="444" r:id="rId29"/>
    <p:sldId id="445" r:id="rId30"/>
    <p:sldId id="447" r:id="rId31"/>
    <p:sldId id="448" r:id="rId32"/>
    <p:sldId id="449" r:id="rId33"/>
    <p:sldId id="435" r:id="rId34"/>
    <p:sldId id="436" r:id="rId35"/>
    <p:sldId id="438" r:id="rId36"/>
    <p:sldId id="328" r:id="rId37"/>
    <p:sldId id="267" r:id="rId38"/>
    <p:sldId id="450" r:id="rId39"/>
    <p:sldId id="452" r:id="rId40"/>
    <p:sldId id="455" r:id="rId41"/>
    <p:sldId id="459" r:id="rId42"/>
    <p:sldId id="427" r:id="rId43"/>
    <p:sldId id="42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408" userDrawn="1">
          <p15:clr>
            <a:srgbClr val="A4A3A4"/>
          </p15:clr>
        </p15:guide>
        <p15:guide id="4" orient="horz" pos="432" userDrawn="1">
          <p15:clr>
            <a:srgbClr val="A4A3A4"/>
          </p15:clr>
        </p15:guide>
        <p15:guide id="5" pos="72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9BD0"/>
    <a:srgbClr val="00B050"/>
    <a:srgbClr val="0D3047"/>
    <a:srgbClr val="0B2B41"/>
    <a:srgbClr val="114263"/>
    <a:srgbClr val="401918"/>
    <a:srgbClr val="731F1C"/>
    <a:srgbClr val="AB678E"/>
    <a:srgbClr val="B2606E"/>
    <a:srgbClr val="CA92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8B1032C-EA38-4F05-BA0D-38AFFFC7BED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703" autoAdjust="0"/>
  </p:normalViewPr>
  <p:slideViewPr>
    <p:cSldViewPr snapToGrid="0">
      <p:cViewPr varScale="1">
        <p:scale>
          <a:sx n="51" d="100"/>
          <a:sy n="51" d="100"/>
        </p:scale>
        <p:origin x="342" y="36"/>
      </p:cViewPr>
      <p:guideLst>
        <p:guide orient="horz" pos="2160"/>
        <p:guide pos="3864"/>
        <p:guide pos="408"/>
        <p:guide orient="horz" pos="432"/>
        <p:guide pos="7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D1D01A-5516-4E1C-9A6D-D9EF8C203F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087A2D-9F8F-45E9-B127-C2407E7953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4338A-2C54-48B6-A869-F1523EB17642}" type="datetimeFigureOut">
              <a:rPr lang="en-US" smtClean="0"/>
              <a:t>1/11/2023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515058-9F03-4AC5-A723-3D23E27720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E583C-77B5-479A-A9CA-17DC816BC6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D57C9-54A6-4BAA-A5CD-C535F9370C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365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205A9-A302-429C-8AB8-C362C4362DF4}" type="datetimeFigureOut">
              <a:rPr lang="en-US" smtClean="0"/>
              <a:t>1/11/2023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82289-BCFD-4053-9D06-A9140C63A4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47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67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182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58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9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6676569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676568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420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5512953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5504688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7085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7CEAAF6-CCA9-40F8-8A3D-FAAD92220D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20" y="2404234"/>
            <a:ext cx="5330038" cy="1746504"/>
          </a:xfrm>
        </p:spPr>
        <p:txBody>
          <a:bodyPr vert="horz" lIns="0" tIns="45720" rIns="0" bIns="45720" rtlCol="0" anchor="b" anchorCtr="1">
            <a:noAutofit/>
          </a:bodyPr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80" y="4553291"/>
            <a:ext cx="5049510" cy="521208"/>
          </a:xfrm>
        </p:spPr>
        <p:txBody>
          <a:bodyPr vert="horz" lIns="0" tIns="0" rIns="0" bIns="0" rtlCol="0" anchor="t" anchorCtr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7717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AAF32A0B-D38A-4E4A-BD5E-94B6712965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CD3B46-48AB-439D-A981-D3596F9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288" y="2313432"/>
            <a:ext cx="6592824" cy="285273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28D712-0D13-4ECD-9BEB-B8EE651FF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0288" y="5193792"/>
            <a:ext cx="6592824" cy="97840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30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Content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6125" y="0"/>
            <a:ext cx="5355875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86558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68915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06451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645309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8" name="Slide Number Placeholder 7">
            <a:extLst>
              <a:ext uri="{FF2B5EF4-FFF2-40B4-BE49-F238E27FC236}">
                <a16:creationId xmlns:a16="http://schemas.microsoft.com/office/drawing/2014/main" id="{8728750D-82C7-4A8D-A7C7-55493466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204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Content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88842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62100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03242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EF523FD-B1FC-40A7-93AA-389CB38E17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29985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B60C8CC8-C869-4395-B389-D76DF4A56A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44385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E10AF5F6-7B7D-4CE6-A1D0-2F46804D3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548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_2 colum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9750" y="1847927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2304413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3BB8EAB-4266-4938-A8CB-6D18C9380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09750" y="4048520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716D363C-A0A5-4FB1-8CC2-850C0CD9F4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" y="4505006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AAF4A39B-C3C3-4691-BB94-371047ADD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719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Content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2438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00F546D-5491-4A19-9725-5C920C573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597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8534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AC1958-0DCB-4970-ADE3-E64DAAFC501D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E71A8D8-5A28-4968-9E80-110E9CB88F92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239C02C-1FAD-4E73-AB32-5A30A946A44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F40D550-A563-4E50-AEE9-6D9D19499F9F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5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_Important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8087304" cy="6858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586" y="5047107"/>
            <a:ext cx="5005614" cy="100584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586" y="4081468"/>
            <a:ext cx="5005614" cy="82296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24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20" name="Slide Number Placeholder 7">
            <a:extLst>
              <a:ext uri="{FF2B5EF4-FFF2-40B4-BE49-F238E27FC236}">
                <a16:creationId xmlns:a16="http://schemas.microsoft.com/office/drawing/2014/main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141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F3686C7-DF83-47D9-A485-35F4F1D36A69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90B36CF-9391-49E9-B599-8B724B6EF267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68CE156-5D60-42B0-A4F9-33FA8553780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9E4521A1-4C9D-4795-B551-D151E8856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4037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75C086E-F523-4C77-938F-0DB6203DBC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080" y="2139696"/>
            <a:ext cx="5578995" cy="879928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>
              <a:defRPr lang="en-GB" b="0" dirty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293AB9F-7C1D-4A06-9F42-4FD67BF27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9075" y="3653097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24AF9FB-5C6E-4050-AE8D-3B218C0F1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9075" y="4392151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8A48B85-2E0B-42B6-AB4A-1302D3C828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9075" y="5131205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244D33F-3A47-4DE3-8198-7AC5316E31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9075" y="5870258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20C8B-2E18-4D91-A806-6C7C3940B00F}"/>
              </a:ext>
            </a:extLst>
          </p:cNvPr>
          <p:cNvSpPr>
            <a:spLocks noGrp="1" noChangeAspect="1"/>
          </p:cNvSpPr>
          <p:nvPr>
            <p:ph sz="quarter" idx="19" hasCustomPrompt="1"/>
          </p:nvPr>
        </p:nvSpPr>
        <p:spPr>
          <a:xfrm>
            <a:off x="691080" y="4295744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D1C5933-D103-4989-B652-C7B692341BC3}"/>
              </a:ext>
            </a:extLst>
          </p:cNvPr>
          <p:cNvSpPr>
            <a:spLocks noGrp="1" noChangeAspect="1"/>
          </p:cNvSpPr>
          <p:nvPr>
            <p:ph sz="quarter" idx="20" hasCustomPrompt="1"/>
          </p:nvPr>
        </p:nvSpPr>
        <p:spPr>
          <a:xfrm>
            <a:off x="691080" y="5034798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80EBF65-A9A1-4724-B962-DB9B79A924AA}"/>
              </a:ext>
            </a:extLst>
          </p:cNvPr>
          <p:cNvSpPr>
            <a:spLocks noGrp="1" noChangeAspect="1"/>
          </p:cNvSpPr>
          <p:nvPr>
            <p:ph sz="quarter" idx="21" hasCustomPrompt="1"/>
          </p:nvPr>
        </p:nvSpPr>
        <p:spPr>
          <a:xfrm>
            <a:off x="691080" y="5773851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6251342-E6E3-4C57-A0A9-C7BB3DCAE115}"/>
              </a:ext>
            </a:extLst>
          </p:cNvPr>
          <p:cNvSpPr>
            <a:spLocks noGrp="1" noChangeAspect="1"/>
          </p:cNvSpPr>
          <p:nvPr>
            <p:ph sz="quarter" idx="22" hasCustomPrompt="1"/>
          </p:nvPr>
        </p:nvSpPr>
        <p:spPr>
          <a:xfrm>
            <a:off x="691080" y="3556690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169354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BE10AC4-CBFC-4ECF-92D5-9CE1874F58D7}"/>
              </a:ext>
            </a:extLst>
          </p:cNvPr>
          <p:cNvSpPr/>
          <p:nvPr userDrawn="1"/>
        </p:nvSpPr>
        <p:spPr>
          <a:xfrm>
            <a:off x="0" y="0"/>
            <a:ext cx="8568965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6734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4334810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3491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7BBA6D3-FEB9-412B-8FBB-095FC3A60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186" y="1825625"/>
            <a:ext cx="10815864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002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4A4F74B-B2CD-407C-865A-037EDFAC9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186" y="1825625"/>
            <a:ext cx="5386614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2548E2E-973A-4D52-ACB9-BF564F407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7685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1069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D1AD0-C8B7-4785-A47D-D822CF4F2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186" y="1681163"/>
            <a:ext cx="533214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0A1BBCF-EEF1-4C9A-BA10-9657A79560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276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9F8415A-57A2-4D5C-97B0-E78499CC7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186" y="2505075"/>
            <a:ext cx="5332147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37A31490-A10D-455A-B515-E26064D0E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27685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9070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F5DF135-B773-4FF0-A198-687768159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4BA48E-457A-42FA-BC00-3AE386B38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26586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3DF8AE6-3466-400C-B6F1-335DF4DE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6986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EA16B2-FFAE-4A6E-977D-191BC1DB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36B2E80-B2B9-4309-8C9B-11D0B83C4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3DB89DF-F372-4E54-9DFD-D53E42A2B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94346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-1402664"/>
            <a:ext cx="10515600" cy="3877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3CA334D-47BF-4C51-9467-739C33E87C70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8E591227-F9EB-4B2B-9432-842143BA1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40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F2147C-DDBF-4431-95AC-650CCE32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tx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4C3681-351A-40D9-8C08-632E9823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CEF16-92A3-4A77-B95D-A9DB5231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677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69" r:id="rId11"/>
    <p:sldLayoutId id="2147483655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1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56727B-F9B1-4DBA-8919-45BF0AD37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748D7A-3326-412D-A930-26594939E213}"/>
              </a:ext>
            </a:extLst>
          </p:cNvPr>
          <p:cNvSpPr txBox="1"/>
          <p:nvPr/>
        </p:nvSpPr>
        <p:spPr>
          <a:xfrm>
            <a:off x="1546167" y="4006735"/>
            <a:ext cx="90442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Reasonably Exhaustive Research </a:t>
            </a:r>
          </a:p>
        </p:txBody>
      </p:sp>
    </p:spTree>
    <p:extLst>
      <p:ext uri="{BB962C8B-B14F-4D97-AF65-F5344CB8AC3E}">
        <p14:creationId xmlns:p14="http://schemas.microsoft.com/office/powerpoint/2010/main" val="202033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Your Image and Comments are Part of the Recorded Program</a:t>
            </a:r>
          </a:p>
        </p:txBody>
      </p:sp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Recordings Will Be Available on the </a:t>
            </a:r>
          </a:p>
          <a:p>
            <a:r>
              <a:rPr lang="en-US" dirty="0"/>
              <a:t>GTV Academy Platform ASAP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664AAE-5AE9-41D7-8346-002B9F445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3740" y="0"/>
            <a:ext cx="6208649" cy="6858000"/>
            <a:chOff x="-3740" y="0"/>
            <a:chExt cx="6208649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27C3783-B800-4093-BB0D-D5AEF08C3B5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76E978-A841-4A4F-B153-CC369D9391D3}"/>
                </a:ext>
              </a:extLst>
            </p:cNvPr>
            <p:cNvSpPr/>
            <p:nvPr/>
          </p:nvSpPr>
          <p:spPr>
            <a:xfrm>
              <a:off x="1451429" y="0"/>
              <a:ext cx="3222172" cy="6858000"/>
            </a:xfrm>
            <a:prstGeom prst="rect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5" name="Picture Placeholder 24" descr="A group of people in a room&#10;&#10;Description automatically generated with low confidence">
            <a:extLst>
              <a:ext uri="{FF2B5EF4-FFF2-40B4-BE49-F238E27FC236}">
                <a16:creationId xmlns:a16="http://schemas.microsoft.com/office/drawing/2014/main" id="{3922FE94-00A8-A44A-62E7-F22F0BFA78E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503" t="2303" r="583" b="7030"/>
          <a:stretch/>
        </p:blipFill>
        <p:spPr>
          <a:xfrm>
            <a:off x="229118" y="1690783"/>
            <a:ext cx="6479253" cy="3337797"/>
          </a:xfrm>
        </p:spPr>
      </p:pic>
    </p:spTree>
    <p:extLst>
      <p:ext uri="{BB962C8B-B14F-4D97-AF65-F5344CB8AC3E}">
        <p14:creationId xmlns:p14="http://schemas.microsoft.com/office/powerpoint/2010/main" val="76478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Recording of this presentation is prohibited</a:t>
            </a:r>
          </a:p>
        </p:txBody>
      </p:sp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74728" y="5433964"/>
            <a:ext cx="4178808" cy="521208"/>
          </a:xfrm>
        </p:spPr>
        <p:txBody>
          <a:bodyPr/>
          <a:lstStyle/>
          <a:p>
            <a:r>
              <a:rPr lang="en-US" dirty="0"/>
              <a:t>Constance Henley Knox © 2023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664AAE-5AE9-41D7-8346-002B9F445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3740" y="0"/>
            <a:ext cx="6208649" cy="6858000"/>
            <a:chOff x="-3740" y="0"/>
            <a:chExt cx="6208649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27C3783-B800-4093-BB0D-D5AEF08C3B5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76E978-A841-4A4F-B153-CC369D9391D3}"/>
                </a:ext>
              </a:extLst>
            </p:cNvPr>
            <p:cNvSpPr/>
            <p:nvPr/>
          </p:nvSpPr>
          <p:spPr>
            <a:xfrm>
              <a:off x="1451429" y="0"/>
              <a:ext cx="3222172" cy="6858000"/>
            </a:xfrm>
            <a:prstGeom prst="rect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Picture Placeholder 6" descr="Logo&#10;&#10;Description automatically generated">
            <a:extLst>
              <a:ext uri="{FF2B5EF4-FFF2-40B4-BE49-F238E27FC236}">
                <a16:creationId xmlns:a16="http://schemas.microsoft.com/office/drawing/2014/main" id="{FEFD3CC4-B6B8-2425-B072-2835511824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854" b="1854"/>
          <a:stretch>
            <a:fillRect/>
          </a:stretch>
        </p:blipFill>
        <p:spPr>
          <a:xfrm>
            <a:off x="1030714" y="1516799"/>
            <a:ext cx="4139739" cy="4252234"/>
          </a:xfrm>
        </p:spPr>
      </p:pic>
    </p:spTree>
    <p:extLst>
      <p:ext uri="{BB962C8B-B14F-4D97-AF65-F5344CB8AC3E}">
        <p14:creationId xmlns:p14="http://schemas.microsoft.com/office/powerpoint/2010/main" val="240019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Welcome </a:t>
            </a:r>
            <a:br>
              <a:rPr lang="en-US" dirty="0"/>
            </a:br>
            <a:r>
              <a:rPr lang="en-US" dirty="0"/>
              <a:t>New Members</a:t>
            </a:r>
          </a:p>
        </p:txBody>
      </p:sp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So Glad You’re Here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664AAE-5AE9-41D7-8346-002B9F445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3740" y="0"/>
            <a:ext cx="6208649" cy="6858000"/>
            <a:chOff x="-3740" y="0"/>
            <a:chExt cx="6208649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27C3783-B800-4093-BB0D-D5AEF08C3B5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76E978-A841-4A4F-B153-CC369D9391D3}"/>
                </a:ext>
              </a:extLst>
            </p:cNvPr>
            <p:cNvSpPr/>
            <p:nvPr/>
          </p:nvSpPr>
          <p:spPr>
            <a:xfrm>
              <a:off x="1451429" y="0"/>
              <a:ext cx="3222172" cy="6858000"/>
            </a:xfrm>
            <a:prstGeom prst="rect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5" name="Picture Placeholder 14" descr="A picture containing text, indoor, close&#10;&#10;Description automatically generated">
            <a:extLst>
              <a:ext uri="{FF2B5EF4-FFF2-40B4-BE49-F238E27FC236}">
                <a16:creationId xmlns:a16="http://schemas.microsoft.com/office/drawing/2014/main" id="{08898981-6B92-88F5-9B79-D0DB8132F3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23938" t="1516" r="21349" b="6848"/>
          <a:stretch/>
        </p:blipFill>
        <p:spPr>
          <a:xfrm>
            <a:off x="745340" y="837884"/>
            <a:ext cx="4838717" cy="4554517"/>
          </a:xfrm>
        </p:spPr>
      </p:pic>
      <p:pic>
        <p:nvPicPr>
          <p:cNvPr id="17" name="Picture 16" descr="A picture containing indoor&#10;&#10;Description automatically generated">
            <a:extLst>
              <a:ext uri="{FF2B5EF4-FFF2-40B4-BE49-F238E27FC236}">
                <a16:creationId xmlns:a16="http://schemas.microsoft.com/office/drawing/2014/main" id="{A4656C21-3DDD-BB32-9EA0-78DCBE06F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850" y="1315492"/>
            <a:ext cx="2383672" cy="238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5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383265C2-6D93-EF32-58C4-B771B4A36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938" y="110084"/>
            <a:ext cx="3901376" cy="5040414"/>
          </a:xfrm>
          <a:prstGeom prst="rect">
            <a:avLst/>
          </a:prstGeom>
        </p:spPr>
      </p:pic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9478" y="1313561"/>
            <a:ext cx="3004642" cy="1889967"/>
          </a:xfrm>
        </p:spPr>
        <p:txBody>
          <a:bodyPr/>
          <a:lstStyle/>
          <a:p>
            <a:pPr algn="ctr"/>
            <a:r>
              <a:rPr lang="en-US" dirty="0"/>
              <a:t>HANDOUT!</a:t>
            </a:r>
          </a:p>
        </p:txBody>
      </p:sp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5771" y="5392400"/>
            <a:ext cx="6438123" cy="691159"/>
          </a:xfrm>
        </p:spPr>
        <p:txBody>
          <a:bodyPr/>
          <a:lstStyle/>
          <a:p>
            <a:r>
              <a:rPr lang="en-US" sz="2400" b="1" dirty="0"/>
              <a:t>In the Chat and in the Materials Section in the Genealogy TV Academy Lesson</a:t>
            </a:r>
          </a:p>
        </p:txBody>
      </p:sp>
      <p:pic>
        <p:nvPicPr>
          <p:cNvPr id="8" name="Picture Placeholder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79ED0D8-13D8-41B6-378C-41EF3DCF86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tretch>
            <a:fillRect/>
          </a:stretch>
        </p:blipFill>
        <p:spPr>
          <a:xfrm>
            <a:off x="127262" y="688410"/>
            <a:ext cx="4618315" cy="5964316"/>
          </a:xfrm>
        </p:spPr>
      </p:pic>
    </p:spTree>
    <p:extLst>
      <p:ext uri="{BB962C8B-B14F-4D97-AF65-F5344CB8AC3E}">
        <p14:creationId xmlns:p14="http://schemas.microsoft.com/office/powerpoint/2010/main" val="423932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Announcements</a:t>
            </a:r>
          </a:p>
        </p:txBody>
      </p:sp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27C3783-B800-4093-BB0D-D5AEF08C3B59}"/>
              </a:ext>
            </a:extLst>
          </p:cNvPr>
          <p:cNvSpPr/>
          <p:nvPr/>
        </p:nvSpPr>
        <p:spPr>
          <a:xfrm>
            <a:off x="-3740" y="0"/>
            <a:ext cx="6208649" cy="6858000"/>
          </a:xfrm>
          <a:custGeom>
            <a:avLst/>
            <a:gdLst>
              <a:gd name="connsiteX0" fmla="*/ 0 w 6208649"/>
              <a:gd name="connsiteY0" fmla="*/ 0 h 6858000"/>
              <a:gd name="connsiteX1" fmla="*/ 6208649 w 6208649"/>
              <a:gd name="connsiteY1" fmla="*/ 0 h 6858000"/>
              <a:gd name="connsiteX2" fmla="*/ 2737815 w 6208649"/>
              <a:gd name="connsiteY2" fmla="*/ 6858000 h 6858000"/>
              <a:gd name="connsiteX3" fmla="*/ 0 w 62086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8649" h="6858000">
                <a:moveTo>
                  <a:pt x="0" y="0"/>
                </a:moveTo>
                <a:lnTo>
                  <a:pt x="6208649" y="0"/>
                </a:lnTo>
                <a:lnTo>
                  <a:pt x="273781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BC5837D7-DE99-238B-276F-99A98A807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983" y="224444"/>
            <a:ext cx="4161559" cy="44389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652901" y="512834"/>
            <a:ext cx="555200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Ask Questions </a:t>
            </a:r>
          </a:p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 Chat or </a:t>
            </a:r>
          </a:p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Hold Until the End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188D4F-4B7A-DDF0-16F4-6D0FC091048B}"/>
              </a:ext>
            </a:extLst>
          </p:cNvPr>
          <p:cNvSpPr/>
          <p:nvPr/>
        </p:nvSpPr>
        <p:spPr>
          <a:xfrm>
            <a:off x="652901" y="3610990"/>
            <a:ext cx="555200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Ashley is Moderating the Chat</a:t>
            </a:r>
          </a:p>
        </p:txBody>
      </p:sp>
    </p:spTree>
    <p:extLst>
      <p:ext uri="{BB962C8B-B14F-4D97-AF65-F5344CB8AC3E}">
        <p14:creationId xmlns:p14="http://schemas.microsoft.com/office/powerpoint/2010/main" val="77754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27C3783-B800-4093-BB0D-D5AEF08C3B59}"/>
              </a:ext>
            </a:extLst>
          </p:cNvPr>
          <p:cNvSpPr/>
          <p:nvPr/>
        </p:nvSpPr>
        <p:spPr>
          <a:xfrm>
            <a:off x="-3740" y="0"/>
            <a:ext cx="6208649" cy="6858000"/>
          </a:xfrm>
          <a:custGeom>
            <a:avLst/>
            <a:gdLst>
              <a:gd name="connsiteX0" fmla="*/ 0 w 6208649"/>
              <a:gd name="connsiteY0" fmla="*/ 0 h 6858000"/>
              <a:gd name="connsiteX1" fmla="*/ 6208649 w 6208649"/>
              <a:gd name="connsiteY1" fmla="*/ 0 h 6858000"/>
              <a:gd name="connsiteX2" fmla="*/ 2737815 w 6208649"/>
              <a:gd name="connsiteY2" fmla="*/ 6858000 h 6858000"/>
              <a:gd name="connsiteX3" fmla="*/ 0 w 62086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8649" h="6858000">
                <a:moveTo>
                  <a:pt x="0" y="0"/>
                </a:moveTo>
                <a:lnTo>
                  <a:pt x="6208649" y="0"/>
                </a:lnTo>
                <a:lnTo>
                  <a:pt x="273781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324580" y="1950936"/>
            <a:ext cx="555200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Reasonably Exhaustive Research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188D4F-4B7A-DDF0-16F4-6D0FC091048B}"/>
              </a:ext>
            </a:extLst>
          </p:cNvPr>
          <p:cNvSpPr/>
          <p:nvPr/>
        </p:nvSpPr>
        <p:spPr>
          <a:xfrm>
            <a:off x="624113" y="5290161"/>
            <a:ext cx="555200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Genealogical Proof Standard #1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What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is it and how can we apply this strategy?</a:t>
            </a:r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69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27C3783-B800-4093-BB0D-D5AEF08C3B59}"/>
              </a:ext>
            </a:extLst>
          </p:cNvPr>
          <p:cNvSpPr/>
          <p:nvPr/>
        </p:nvSpPr>
        <p:spPr>
          <a:xfrm>
            <a:off x="-1554634" y="0"/>
            <a:ext cx="6208649" cy="6858000"/>
          </a:xfrm>
          <a:custGeom>
            <a:avLst/>
            <a:gdLst>
              <a:gd name="connsiteX0" fmla="*/ 0 w 6208649"/>
              <a:gd name="connsiteY0" fmla="*/ 0 h 6858000"/>
              <a:gd name="connsiteX1" fmla="*/ 6208649 w 6208649"/>
              <a:gd name="connsiteY1" fmla="*/ 0 h 6858000"/>
              <a:gd name="connsiteX2" fmla="*/ 2737815 w 6208649"/>
              <a:gd name="connsiteY2" fmla="*/ 6858000 h 6858000"/>
              <a:gd name="connsiteX3" fmla="*/ 0 w 62086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8649" h="6858000">
                <a:moveTo>
                  <a:pt x="0" y="0"/>
                </a:moveTo>
                <a:lnTo>
                  <a:pt x="6208649" y="0"/>
                </a:lnTo>
                <a:lnTo>
                  <a:pt x="273781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382667" y="1434353"/>
            <a:ext cx="555200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Why?</a:t>
            </a:r>
          </a:p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Reasonably Exhaustive Research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5A5679-AB4F-C64E-D769-E3B8043C541E}"/>
              </a:ext>
            </a:extLst>
          </p:cNvPr>
          <p:cNvSpPr txBox="1"/>
          <p:nvPr/>
        </p:nvSpPr>
        <p:spPr>
          <a:xfrm>
            <a:off x="7215335" y="1434353"/>
            <a:ext cx="41788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Genealogist Copy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Memories Fade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Family Mislead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Clerk Mistakes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Missing Puzzle Pieces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C3E956-778B-061A-72DD-358D26DA8E72}"/>
              </a:ext>
            </a:extLst>
          </p:cNvPr>
          <p:cNvSpPr txBox="1"/>
          <p:nvPr/>
        </p:nvSpPr>
        <p:spPr>
          <a:xfrm>
            <a:off x="7215335" y="776659"/>
            <a:ext cx="3318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Because...</a:t>
            </a:r>
          </a:p>
        </p:txBody>
      </p:sp>
    </p:spTree>
    <p:extLst>
      <p:ext uri="{BB962C8B-B14F-4D97-AF65-F5344CB8AC3E}">
        <p14:creationId xmlns:p14="http://schemas.microsoft.com/office/powerpoint/2010/main" val="155863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27C3783-B800-4093-BB0D-D5AEF08C3B59}"/>
              </a:ext>
            </a:extLst>
          </p:cNvPr>
          <p:cNvSpPr/>
          <p:nvPr/>
        </p:nvSpPr>
        <p:spPr>
          <a:xfrm>
            <a:off x="-1554634" y="0"/>
            <a:ext cx="6208649" cy="6858000"/>
          </a:xfrm>
          <a:custGeom>
            <a:avLst/>
            <a:gdLst>
              <a:gd name="connsiteX0" fmla="*/ 0 w 6208649"/>
              <a:gd name="connsiteY0" fmla="*/ 0 h 6858000"/>
              <a:gd name="connsiteX1" fmla="*/ 6208649 w 6208649"/>
              <a:gd name="connsiteY1" fmla="*/ 0 h 6858000"/>
              <a:gd name="connsiteX2" fmla="*/ 2737815 w 6208649"/>
              <a:gd name="connsiteY2" fmla="*/ 6858000 h 6858000"/>
              <a:gd name="connsiteX3" fmla="*/ 0 w 62086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8649" h="6858000">
                <a:moveTo>
                  <a:pt x="0" y="0"/>
                </a:moveTo>
                <a:lnTo>
                  <a:pt x="6208649" y="0"/>
                </a:lnTo>
                <a:lnTo>
                  <a:pt x="273781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6639992" y="1201270"/>
            <a:ext cx="555200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Why Teach This?</a:t>
            </a:r>
          </a:p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Reasonably Exhaustive Research</a:t>
            </a:r>
          </a:p>
        </p:txBody>
      </p:sp>
      <p:pic>
        <p:nvPicPr>
          <p:cNvPr id="3" name="Picture 2" descr="A picture containing LEGO, toy&#10;&#10;Description automatically generated">
            <a:extLst>
              <a:ext uri="{FF2B5EF4-FFF2-40B4-BE49-F238E27FC236}">
                <a16:creationId xmlns:a16="http://schemas.microsoft.com/office/drawing/2014/main" id="{320596CE-E6C7-EC17-30AF-002DFDAD7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62" y="1368503"/>
            <a:ext cx="6060141" cy="45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09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27C3783-B800-4093-BB0D-D5AEF08C3B59}"/>
              </a:ext>
            </a:extLst>
          </p:cNvPr>
          <p:cNvSpPr/>
          <p:nvPr/>
        </p:nvSpPr>
        <p:spPr>
          <a:xfrm>
            <a:off x="-3740" y="0"/>
            <a:ext cx="6208649" cy="6858000"/>
          </a:xfrm>
          <a:custGeom>
            <a:avLst/>
            <a:gdLst>
              <a:gd name="connsiteX0" fmla="*/ 0 w 6208649"/>
              <a:gd name="connsiteY0" fmla="*/ 0 h 6858000"/>
              <a:gd name="connsiteX1" fmla="*/ 6208649 w 6208649"/>
              <a:gd name="connsiteY1" fmla="*/ 0 h 6858000"/>
              <a:gd name="connsiteX2" fmla="*/ 2737815 w 6208649"/>
              <a:gd name="connsiteY2" fmla="*/ 6858000 h 6858000"/>
              <a:gd name="connsiteX3" fmla="*/ 0 w 62086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8649" h="6858000">
                <a:moveTo>
                  <a:pt x="0" y="0"/>
                </a:moveTo>
                <a:lnTo>
                  <a:pt x="6208649" y="0"/>
                </a:lnTo>
                <a:lnTo>
                  <a:pt x="273781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324580" y="1950936"/>
            <a:ext cx="555200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Reasonably Exhaustive Research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188D4F-4B7A-DDF0-16F4-6D0FC091048B}"/>
              </a:ext>
            </a:extLst>
          </p:cNvPr>
          <p:cNvSpPr/>
          <p:nvPr/>
        </p:nvSpPr>
        <p:spPr>
          <a:xfrm>
            <a:off x="624113" y="5290161"/>
            <a:ext cx="555200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Genealogical Proof Standard #1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74144" y="1291772"/>
            <a:ext cx="4379976" cy="2769240"/>
          </a:xfrm>
        </p:spPr>
        <p:txBody>
          <a:bodyPr/>
          <a:lstStyle/>
          <a:p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It’s not Exhausting... </a:t>
            </a:r>
            <a:b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It’s </a:t>
            </a:r>
            <a:r>
              <a:rPr lang="en-US" sz="4400" u="sng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Fun</a:t>
            </a:r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61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27C3783-B800-4093-BB0D-D5AEF08C3B59}"/>
              </a:ext>
            </a:extLst>
          </p:cNvPr>
          <p:cNvSpPr/>
          <p:nvPr/>
        </p:nvSpPr>
        <p:spPr>
          <a:xfrm>
            <a:off x="-3740" y="0"/>
            <a:ext cx="6208649" cy="6858000"/>
          </a:xfrm>
          <a:custGeom>
            <a:avLst/>
            <a:gdLst>
              <a:gd name="connsiteX0" fmla="*/ 0 w 6208649"/>
              <a:gd name="connsiteY0" fmla="*/ 0 h 6858000"/>
              <a:gd name="connsiteX1" fmla="*/ 6208649 w 6208649"/>
              <a:gd name="connsiteY1" fmla="*/ 0 h 6858000"/>
              <a:gd name="connsiteX2" fmla="*/ 2737815 w 6208649"/>
              <a:gd name="connsiteY2" fmla="*/ 6858000 h 6858000"/>
              <a:gd name="connsiteX3" fmla="*/ 0 w 62086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8649" h="6858000">
                <a:moveTo>
                  <a:pt x="0" y="0"/>
                </a:moveTo>
                <a:lnTo>
                  <a:pt x="6208649" y="0"/>
                </a:lnTo>
                <a:lnTo>
                  <a:pt x="273781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324580" y="1950936"/>
            <a:ext cx="555200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Reasonably </a:t>
            </a:r>
            <a:r>
              <a:rPr lang="en-US" sz="5400" strike="sngStrik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Exhaustive </a:t>
            </a:r>
          </a:p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Thorough Research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188D4F-4B7A-DDF0-16F4-6D0FC091048B}"/>
              </a:ext>
            </a:extLst>
          </p:cNvPr>
          <p:cNvSpPr/>
          <p:nvPr/>
        </p:nvSpPr>
        <p:spPr>
          <a:xfrm>
            <a:off x="624113" y="5290161"/>
            <a:ext cx="555200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Genealogical Proof Standard #1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74144" y="1291772"/>
            <a:ext cx="4379976" cy="2769240"/>
          </a:xfrm>
        </p:spPr>
        <p:txBody>
          <a:bodyPr/>
          <a:lstStyle/>
          <a:p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It’s not Exhausting... </a:t>
            </a:r>
            <a:b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It’s </a:t>
            </a:r>
            <a:r>
              <a:rPr lang="en-US" sz="4400" u="sng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Fun</a:t>
            </a:r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8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FF4D94-8E60-403F-B7C6-E0C2551DBFBA}"/>
              </a:ext>
            </a:extLst>
          </p:cNvPr>
          <p:cNvSpPr/>
          <p:nvPr/>
        </p:nvSpPr>
        <p:spPr>
          <a:xfrm>
            <a:off x="6233068" y="1025764"/>
            <a:ext cx="5471887" cy="497932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8950" y="1210399"/>
            <a:ext cx="4620122" cy="2760275"/>
          </a:xfrm>
        </p:spPr>
        <p:txBody>
          <a:bodyPr/>
          <a:lstStyle/>
          <a:p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 Elements </a:t>
            </a:r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the </a:t>
            </a:r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GPS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10C9DE-8896-4996-C3E2-D07C811C3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79607" y="5122630"/>
            <a:ext cx="4178808" cy="521208"/>
          </a:xfrm>
        </p:spPr>
        <p:txBody>
          <a:bodyPr/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Genealogical Proof Standards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4C484E0-767F-4B81-EB88-48D9335BA450}"/>
              </a:ext>
            </a:extLst>
          </p:cNvPr>
          <p:cNvGrpSpPr/>
          <p:nvPr/>
        </p:nvGrpSpPr>
        <p:grpSpPr>
          <a:xfrm>
            <a:off x="487047" y="1025764"/>
            <a:ext cx="5471887" cy="4979324"/>
            <a:chOff x="487047" y="1025764"/>
            <a:chExt cx="5471887" cy="497932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BA7DCD-B1FC-43EA-EF4C-7AB5DD0570C0}"/>
                </a:ext>
              </a:extLst>
            </p:cNvPr>
            <p:cNvSpPr/>
            <p:nvPr/>
          </p:nvSpPr>
          <p:spPr>
            <a:xfrm>
              <a:off x="487047" y="1025764"/>
              <a:ext cx="5471887" cy="497932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itle 5">
              <a:extLst>
                <a:ext uri="{FF2B5EF4-FFF2-40B4-BE49-F238E27FC236}">
                  <a16:creationId xmlns:a16="http://schemas.microsoft.com/office/drawing/2014/main" id="{B1CBFD67-0C78-EA9C-CC2D-9B31412D63DE}"/>
                </a:ext>
              </a:extLst>
            </p:cNvPr>
            <p:cNvSpPr txBox="1">
              <a:spLocks/>
            </p:cNvSpPr>
            <p:nvPr/>
          </p:nvSpPr>
          <p:spPr>
            <a:xfrm>
              <a:off x="912929" y="1219728"/>
              <a:ext cx="4620122" cy="2760275"/>
            </a:xfrm>
            <a:prstGeom prst="rect">
              <a:avLst/>
            </a:prstGeom>
          </p:spPr>
          <p:txBody>
            <a:bodyPr vert="horz" lIns="91440" tIns="45720" rIns="91440" bIns="45720" rtlCol="0" anchor="b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GB" sz="4400" kern="1200" dirty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5 Elements </a:t>
              </a:r>
              <a:br>
                <a:rPr lang="en-US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of the </a:t>
              </a:r>
              <a:br>
                <a:rPr lang="en-US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RER</a:t>
              </a:r>
              <a:endPara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Subtitle 2">
              <a:extLst>
                <a:ext uri="{FF2B5EF4-FFF2-40B4-BE49-F238E27FC236}">
                  <a16:creationId xmlns:a16="http://schemas.microsoft.com/office/drawing/2014/main" id="{766C4AD9-BC08-9537-CC6F-F49063BDD9FF}"/>
                </a:ext>
              </a:extLst>
            </p:cNvPr>
            <p:cNvSpPr txBox="1">
              <a:spLocks/>
            </p:cNvSpPr>
            <p:nvPr/>
          </p:nvSpPr>
          <p:spPr>
            <a:xfrm>
              <a:off x="1047105" y="5122882"/>
              <a:ext cx="4178808" cy="52120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1800" kern="1200" dirty="0">
                  <a:solidFill>
                    <a:srgbClr val="B2606E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Reasonably Exhaustive Research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056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FF4D94-8E60-403F-B7C6-E0C2551DBFBA}"/>
              </a:ext>
            </a:extLst>
          </p:cNvPr>
          <p:cNvSpPr/>
          <p:nvPr/>
        </p:nvSpPr>
        <p:spPr>
          <a:xfrm>
            <a:off x="847898" y="1025764"/>
            <a:ext cx="10857057" cy="181718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8720" y="1210400"/>
            <a:ext cx="10090352" cy="1092226"/>
          </a:xfrm>
        </p:spPr>
        <p:txBody>
          <a:bodyPr/>
          <a:lstStyle/>
          <a:p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 Elements of the </a:t>
            </a:r>
            <a:r>
              <a:rPr lang="en-US" sz="4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GPS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4C484E0-767F-4B81-EB88-48D9335BA450}"/>
              </a:ext>
            </a:extLst>
          </p:cNvPr>
          <p:cNvGrpSpPr/>
          <p:nvPr/>
        </p:nvGrpSpPr>
        <p:grpSpPr>
          <a:xfrm>
            <a:off x="847898" y="3709467"/>
            <a:ext cx="2069869" cy="1125516"/>
            <a:chOff x="487047" y="1025764"/>
            <a:chExt cx="5471887" cy="497932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BA7DCD-B1FC-43EA-EF4C-7AB5DD0570C0}"/>
                </a:ext>
              </a:extLst>
            </p:cNvPr>
            <p:cNvSpPr/>
            <p:nvPr/>
          </p:nvSpPr>
          <p:spPr>
            <a:xfrm>
              <a:off x="487047" y="1025764"/>
              <a:ext cx="5471887" cy="497932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itle 5">
              <a:extLst>
                <a:ext uri="{FF2B5EF4-FFF2-40B4-BE49-F238E27FC236}">
                  <a16:creationId xmlns:a16="http://schemas.microsoft.com/office/drawing/2014/main" id="{B1CBFD67-0C78-EA9C-CC2D-9B31412D63DE}"/>
                </a:ext>
              </a:extLst>
            </p:cNvPr>
            <p:cNvSpPr txBox="1">
              <a:spLocks/>
            </p:cNvSpPr>
            <p:nvPr/>
          </p:nvSpPr>
          <p:spPr>
            <a:xfrm>
              <a:off x="912927" y="2599863"/>
              <a:ext cx="4620122" cy="2760276"/>
            </a:xfrm>
            <a:prstGeom prst="rect">
              <a:avLst/>
            </a:prstGeom>
          </p:spPr>
          <p:txBody>
            <a:bodyPr vert="horz" lIns="91440" tIns="45720" rIns="91440" bIns="45720" rtlCol="0" anchor="b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GB" sz="4400" kern="1200" dirty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20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Reasonably Exhaustive Research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25953E-DEC0-C588-6932-0824D08BBB39}"/>
              </a:ext>
            </a:extLst>
          </p:cNvPr>
          <p:cNvGrpSpPr/>
          <p:nvPr/>
        </p:nvGrpSpPr>
        <p:grpSpPr>
          <a:xfrm>
            <a:off x="3011978" y="3709467"/>
            <a:ext cx="2069869" cy="1125516"/>
            <a:chOff x="487047" y="1025764"/>
            <a:chExt cx="5471887" cy="497932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6937B32-E65F-9779-8888-CB1442117675}"/>
                </a:ext>
              </a:extLst>
            </p:cNvPr>
            <p:cNvSpPr/>
            <p:nvPr/>
          </p:nvSpPr>
          <p:spPr>
            <a:xfrm>
              <a:off x="487047" y="1025764"/>
              <a:ext cx="5471887" cy="497932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itle 5">
              <a:extLst>
                <a:ext uri="{FF2B5EF4-FFF2-40B4-BE49-F238E27FC236}">
                  <a16:creationId xmlns:a16="http://schemas.microsoft.com/office/drawing/2014/main" id="{91A5A964-610D-8BA6-F83C-967143445C98}"/>
                </a:ext>
              </a:extLst>
            </p:cNvPr>
            <p:cNvSpPr txBox="1">
              <a:spLocks/>
            </p:cNvSpPr>
            <p:nvPr/>
          </p:nvSpPr>
          <p:spPr>
            <a:xfrm>
              <a:off x="912929" y="1219728"/>
              <a:ext cx="4620122" cy="2760275"/>
            </a:xfrm>
            <a:prstGeom prst="rect">
              <a:avLst/>
            </a:prstGeom>
          </p:spPr>
          <p:txBody>
            <a:bodyPr vert="horz" lIns="91440" tIns="45720" rIns="91440" bIns="45720" rtlCol="0" anchor="b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GB" sz="4400" kern="1200" dirty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 Source Citations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C5B3F1-589C-7C8A-359B-B0317185CE0B}"/>
              </a:ext>
            </a:extLst>
          </p:cNvPr>
          <p:cNvGrpSpPr/>
          <p:nvPr/>
        </p:nvGrpSpPr>
        <p:grpSpPr>
          <a:xfrm>
            <a:off x="5201386" y="3709467"/>
            <a:ext cx="2069869" cy="1125516"/>
            <a:chOff x="487047" y="1025764"/>
            <a:chExt cx="5471887" cy="497932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71D87D3-5187-740A-EF3F-57D9A9B86171}"/>
                </a:ext>
              </a:extLst>
            </p:cNvPr>
            <p:cNvSpPr/>
            <p:nvPr/>
          </p:nvSpPr>
          <p:spPr>
            <a:xfrm>
              <a:off x="487047" y="1025764"/>
              <a:ext cx="5471887" cy="497932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itle 5">
              <a:extLst>
                <a:ext uri="{FF2B5EF4-FFF2-40B4-BE49-F238E27FC236}">
                  <a16:creationId xmlns:a16="http://schemas.microsoft.com/office/drawing/2014/main" id="{E0B6E145-F230-EAF1-1BC1-EC59C80F191F}"/>
                </a:ext>
              </a:extLst>
            </p:cNvPr>
            <p:cNvSpPr txBox="1">
              <a:spLocks/>
            </p:cNvSpPr>
            <p:nvPr/>
          </p:nvSpPr>
          <p:spPr>
            <a:xfrm>
              <a:off x="912929" y="1219728"/>
              <a:ext cx="4620122" cy="2760275"/>
            </a:xfrm>
            <a:prstGeom prst="rect">
              <a:avLst/>
            </a:prstGeom>
          </p:spPr>
          <p:txBody>
            <a:bodyPr vert="horz" lIns="91440" tIns="45720" rIns="91440" bIns="45720" rtlCol="0" anchor="b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GB" sz="4400" kern="1200" dirty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 Analysis &amp; Correlation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558E0C3-C7CE-ECBD-CB99-2531985E228C}"/>
              </a:ext>
            </a:extLst>
          </p:cNvPr>
          <p:cNvGrpSpPr/>
          <p:nvPr/>
        </p:nvGrpSpPr>
        <p:grpSpPr>
          <a:xfrm>
            <a:off x="7432355" y="3709467"/>
            <a:ext cx="2069869" cy="1125516"/>
            <a:chOff x="487047" y="1025764"/>
            <a:chExt cx="5471887" cy="497932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CC0A4C9-CC31-3F16-6D35-CDC89E903FB4}"/>
                </a:ext>
              </a:extLst>
            </p:cNvPr>
            <p:cNvSpPr/>
            <p:nvPr/>
          </p:nvSpPr>
          <p:spPr>
            <a:xfrm>
              <a:off x="487047" y="1025764"/>
              <a:ext cx="5471887" cy="497932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itle 5">
              <a:extLst>
                <a:ext uri="{FF2B5EF4-FFF2-40B4-BE49-F238E27FC236}">
                  <a16:creationId xmlns:a16="http://schemas.microsoft.com/office/drawing/2014/main" id="{36E4821A-24B6-0419-FBD0-513004CDC2EC}"/>
                </a:ext>
              </a:extLst>
            </p:cNvPr>
            <p:cNvSpPr txBox="1">
              <a:spLocks/>
            </p:cNvSpPr>
            <p:nvPr/>
          </p:nvSpPr>
          <p:spPr>
            <a:xfrm>
              <a:off x="912929" y="1219728"/>
              <a:ext cx="4620122" cy="2760275"/>
            </a:xfrm>
            <a:prstGeom prst="rect">
              <a:avLst/>
            </a:prstGeom>
          </p:spPr>
          <p:txBody>
            <a:bodyPr vert="horz" lIns="91440" tIns="45720" rIns="91440" bIns="45720" rtlCol="0" anchor="b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GB" sz="4400" kern="1200" dirty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4 Conflict Resolution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E569EAD-EE4E-1643-4ADF-8549CBFF1A56}"/>
              </a:ext>
            </a:extLst>
          </p:cNvPr>
          <p:cNvGrpSpPr/>
          <p:nvPr/>
        </p:nvGrpSpPr>
        <p:grpSpPr>
          <a:xfrm>
            <a:off x="9667480" y="3723972"/>
            <a:ext cx="2069869" cy="1125516"/>
            <a:chOff x="487047" y="1025764"/>
            <a:chExt cx="5471887" cy="497932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3A55C94-E370-6046-171D-E020D18D2F5E}"/>
                </a:ext>
              </a:extLst>
            </p:cNvPr>
            <p:cNvSpPr/>
            <p:nvPr/>
          </p:nvSpPr>
          <p:spPr>
            <a:xfrm>
              <a:off x="487047" y="1025764"/>
              <a:ext cx="5471887" cy="497932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itle 5">
              <a:extLst>
                <a:ext uri="{FF2B5EF4-FFF2-40B4-BE49-F238E27FC236}">
                  <a16:creationId xmlns:a16="http://schemas.microsoft.com/office/drawing/2014/main" id="{15B282C2-6AD2-3FF8-C36D-1C40112994A3}"/>
                </a:ext>
              </a:extLst>
            </p:cNvPr>
            <p:cNvSpPr txBox="1">
              <a:spLocks/>
            </p:cNvSpPr>
            <p:nvPr/>
          </p:nvSpPr>
          <p:spPr>
            <a:xfrm>
              <a:off x="912929" y="1219728"/>
              <a:ext cx="4620122" cy="2760275"/>
            </a:xfrm>
            <a:prstGeom prst="rect">
              <a:avLst/>
            </a:prstGeom>
          </p:spPr>
          <p:txBody>
            <a:bodyPr vert="horz" lIns="91440" tIns="45720" rIns="91440" bIns="45720" rtlCol="0" anchor="b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GB" sz="4400" kern="1200" dirty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5 Written Conclusion</a:t>
              </a:r>
              <a:endPara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Subtitle 2">
            <a:extLst>
              <a:ext uri="{FF2B5EF4-FFF2-40B4-BE49-F238E27FC236}">
                <a16:creationId xmlns:a16="http://schemas.microsoft.com/office/drawing/2014/main" id="{D7ED0415-124E-605B-DF3B-6CF49A7A1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538" y="5571632"/>
            <a:ext cx="8636924" cy="521208"/>
          </a:xfrm>
        </p:spPr>
        <p:txBody>
          <a:bodyPr/>
          <a:lstStyle/>
          <a:p>
            <a:r>
              <a:rPr lang="en-US" sz="3200" dirty="0"/>
              <a:t>Genealogical Proof Standards</a:t>
            </a:r>
          </a:p>
        </p:txBody>
      </p:sp>
    </p:spTree>
    <p:extLst>
      <p:ext uri="{BB962C8B-B14F-4D97-AF65-F5344CB8AC3E}">
        <p14:creationId xmlns:p14="http://schemas.microsoft.com/office/powerpoint/2010/main" val="3413866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27C3783-B800-4093-BB0D-D5AEF08C3B59}"/>
              </a:ext>
            </a:extLst>
          </p:cNvPr>
          <p:cNvSpPr/>
          <p:nvPr/>
        </p:nvSpPr>
        <p:spPr>
          <a:xfrm>
            <a:off x="-3740" y="0"/>
            <a:ext cx="6208649" cy="6858000"/>
          </a:xfrm>
          <a:custGeom>
            <a:avLst/>
            <a:gdLst>
              <a:gd name="connsiteX0" fmla="*/ 0 w 6208649"/>
              <a:gd name="connsiteY0" fmla="*/ 0 h 6858000"/>
              <a:gd name="connsiteX1" fmla="*/ 6208649 w 6208649"/>
              <a:gd name="connsiteY1" fmla="*/ 0 h 6858000"/>
              <a:gd name="connsiteX2" fmla="*/ 2737815 w 6208649"/>
              <a:gd name="connsiteY2" fmla="*/ 6858000 h 6858000"/>
              <a:gd name="connsiteX3" fmla="*/ 0 w 62086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8649" h="6858000">
                <a:moveTo>
                  <a:pt x="0" y="0"/>
                </a:moveTo>
                <a:lnTo>
                  <a:pt x="6208649" y="0"/>
                </a:lnTo>
                <a:lnTo>
                  <a:pt x="273781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739125" y="1028705"/>
            <a:ext cx="5552008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#1 Reasonably Exhaustive Research</a:t>
            </a:r>
          </a:p>
          <a:p>
            <a:r>
              <a:rPr 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#2 Complete and Accurate Source Citations</a:t>
            </a:r>
          </a:p>
          <a:p>
            <a:r>
              <a:rPr 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#3 Testing through Evidence Analysis and Correlation of Evidence</a:t>
            </a:r>
          </a:p>
          <a:p>
            <a:r>
              <a:rPr 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#4 Conflict Resolution</a:t>
            </a:r>
          </a:p>
          <a:p>
            <a:r>
              <a:rPr 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#5 Soundly Reasoned, Coherently Written Conclusions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3998" y="1291772"/>
            <a:ext cx="4620122" cy="2760275"/>
          </a:xfrm>
        </p:spPr>
        <p:txBody>
          <a:bodyPr/>
          <a:lstStyle/>
          <a:p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 Elements </a:t>
            </a:r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the </a:t>
            </a:r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GPS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10C9DE-8896-4996-C3E2-D07C811C37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Genealogical Proof Standards</a:t>
            </a:r>
          </a:p>
        </p:txBody>
      </p:sp>
    </p:spTree>
    <p:extLst>
      <p:ext uri="{BB962C8B-B14F-4D97-AF65-F5344CB8AC3E}">
        <p14:creationId xmlns:p14="http://schemas.microsoft.com/office/powerpoint/2010/main" val="397249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27C3783-B800-4093-BB0D-D5AEF08C3B59}"/>
              </a:ext>
            </a:extLst>
          </p:cNvPr>
          <p:cNvSpPr/>
          <p:nvPr/>
        </p:nvSpPr>
        <p:spPr>
          <a:xfrm>
            <a:off x="-3740" y="0"/>
            <a:ext cx="6208649" cy="6858000"/>
          </a:xfrm>
          <a:custGeom>
            <a:avLst/>
            <a:gdLst>
              <a:gd name="connsiteX0" fmla="*/ 0 w 6208649"/>
              <a:gd name="connsiteY0" fmla="*/ 0 h 6858000"/>
              <a:gd name="connsiteX1" fmla="*/ 6208649 w 6208649"/>
              <a:gd name="connsiteY1" fmla="*/ 0 h 6858000"/>
              <a:gd name="connsiteX2" fmla="*/ 2737815 w 6208649"/>
              <a:gd name="connsiteY2" fmla="*/ 6858000 h 6858000"/>
              <a:gd name="connsiteX3" fmla="*/ 0 w 62086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8649" h="6858000">
                <a:moveTo>
                  <a:pt x="0" y="0"/>
                </a:moveTo>
                <a:lnTo>
                  <a:pt x="6208649" y="0"/>
                </a:lnTo>
                <a:lnTo>
                  <a:pt x="273781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739125" y="1028705"/>
            <a:ext cx="4942677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“Reasonably exhaustive research ensures examination of all potentially relevant sources. It minimized the risk that undiscovered evidence will overturn a too-hasty conclusion.”</a:t>
            </a:r>
            <a:endParaRPr 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00" y="1291772"/>
            <a:ext cx="3881720" cy="2783921"/>
          </a:xfrm>
        </p:spPr>
        <p:txBody>
          <a:bodyPr/>
          <a:lstStyle/>
          <a:p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#1 </a:t>
            </a:r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6E1E78-F402-5321-C779-EFE8275E3EBC}"/>
              </a:ext>
            </a:extLst>
          </p:cNvPr>
          <p:cNvSpPr/>
          <p:nvPr/>
        </p:nvSpPr>
        <p:spPr>
          <a:xfrm>
            <a:off x="6317312" y="6250612"/>
            <a:ext cx="480788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Genealogy Standards, 2</a:t>
            </a:r>
            <a:r>
              <a:rPr lang="en-US" baseline="30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nd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Edition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4298C-DE30-1B9E-715A-CE3F17D60BC1}"/>
              </a:ext>
            </a:extLst>
          </p:cNvPr>
          <p:cNvSpPr txBox="1"/>
          <p:nvPr/>
        </p:nvSpPr>
        <p:spPr>
          <a:xfrm>
            <a:off x="507076" y="5802284"/>
            <a:ext cx="5444837" cy="817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 for Certification of Genealogist, </a:t>
            </a:r>
            <a:r>
              <a:rPr lang="en-US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Genealogy Standards, Second Edition, </a:t>
            </a: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Ancestry.com Publishing, Nashville, TN, p. 2.</a:t>
            </a:r>
          </a:p>
          <a:p>
            <a:endParaRPr lang="en-US" dirty="0"/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F1997CAD-9EAD-4285-6B8D-F258B816C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4205" y="1339397"/>
            <a:ext cx="2172003" cy="331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3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99501" y="91808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1032009" y="885826"/>
            <a:ext cx="10457704" cy="53435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“A Genealogical Proof Standard component, requiring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research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thorough enough to meet five criteria... </a:t>
            </a:r>
          </a:p>
          <a:p>
            <a:pPr marL="514350" indent="-514350">
              <a:buAutoNum type="alphaLcParenR"/>
            </a:pP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yield at least two sources of independent information items agreeing directly or indirectly on a research question,</a:t>
            </a:r>
          </a:p>
          <a:p>
            <a:pPr marL="514350" indent="-514350">
              <a:buAutoNum type="alphaLcParenR"/>
            </a:pP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cover sources competent genealogists would examine to answer the same research question, </a:t>
            </a:r>
          </a:p>
          <a:p>
            <a:pPr marL="514350" indent="-514350">
              <a:buAutoNum type="alphaLcParenR"/>
            </a:pP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provide at least some primary information and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direct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indirect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or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negative evidence 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from at least one original record</a:t>
            </a:r>
          </a:p>
          <a:p>
            <a:pPr marL="514350" indent="-514350">
              <a:buAutoNum type="alphaLcParenR"/>
            </a:pP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replace, where possible, relevant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authored narratives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derivative records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and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information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that is secondary or undetermined</a:t>
            </a:r>
          </a:p>
          <a:p>
            <a:pPr marL="514350" indent="-514350">
              <a:buAutoNum type="alphaLcParenR"/>
            </a:pP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Yield, where possible data from sources that indexes and database identify as potentially relevant.”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4298C-DE30-1B9E-715A-CE3F17D60BC1}"/>
              </a:ext>
            </a:extLst>
          </p:cNvPr>
          <p:cNvSpPr txBox="1"/>
          <p:nvPr/>
        </p:nvSpPr>
        <p:spPr>
          <a:xfrm>
            <a:off x="2120976" y="6426108"/>
            <a:ext cx="8603057" cy="25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 for Certification of Genealogist, </a:t>
            </a:r>
            <a:r>
              <a:rPr lang="en-US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Genealogy Standards, Second Edition, </a:t>
            </a: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Ancestry.com Publishing, Nashville, TN, p. 85.</a:t>
            </a:r>
          </a:p>
        </p:txBody>
      </p:sp>
    </p:spTree>
    <p:extLst>
      <p:ext uri="{BB962C8B-B14F-4D97-AF65-F5344CB8AC3E}">
        <p14:creationId xmlns:p14="http://schemas.microsoft.com/office/powerpoint/2010/main" val="193398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99501" y="91808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867148" y="1160146"/>
            <a:ext cx="1045770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a) yield at least two sources of independent information items agreeing directly or indirectly on a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research question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4298C-DE30-1B9E-715A-CE3F17D60BC1}"/>
              </a:ext>
            </a:extLst>
          </p:cNvPr>
          <p:cNvSpPr txBox="1"/>
          <p:nvPr/>
        </p:nvSpPr>
        <p:spPr>
          <a:xfrm>
            <a:off x="2120976" y="6426108"/>
            <a:ext cx="8603057" cy="25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 for Certification of Genealogist, </a:t>
            </a:r>
            <a:r>
              <a:rPr lang="en-US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Genealogy Standards, Second Edition, </a:t>
            </a: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Ancestry.com Publishing, Nashville, TN, p. 85.</a:t>
            </a:r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1A0DAD57-98F5-9D9F-FBC8-684B514A6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033" y="2303105"/>
            <a:ext cx="3729135" cy="37291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BE1F06-F7F3-43D4-FFF3-6E656DE3C772}"/>
              </a:ext>
            </a:extLst>
          </p:cNvPr>
          <p:cNvSpPr/>
          <p:nvPr/>
        </p:nvSpPr>
        <p:spPr>
          <a:xfrm>
            <a:off x="6096000" y="3068360"/>
            <a:ext cx="473436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 Fact or Collection of Facts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0F385DD-46AA-23D3-5199-2803BF77C6FC}"/>
              </a:ext>
            </a:extLst>
          </p:cNvPr>
          <p:cNvCxnSpPr>
            <a:cxnSpLocks/>
          </p:cNvCxnSpPr>
          <p:nvPr/>
        </p:nvCxnSpPr>
        <p:spPr>
          <a:xfrm flipH="1" flipV="1">
            <a:off x="6882938" y="2114253"/>
            <a:ext cx="1429789" cy="111939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94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99501" y="91808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867148" y="1160146"/>
            <a:ext cx="1045770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a) yield at least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two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sources of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independent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information items agreeing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directly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or indirectly on a research question,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4298C-DE30-1B9E-715A-CE3F17D60BC1}"/>
              </a:ext>
            </a:extLst>
          </p:cNvPr>
          <p:cNvSpPr txBox="1"/>
          <p:nvPr/>
        </p:nvSpPr>
        <p:spPr>
          <a:xfrm>
            <a:off x="2120976" y="6426108"/>
            <a:ext cx="8603057" cy="25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 for Certification of Genealogist, </a:t>
            </a:r>
            <a:r>
              <a:rPr lang="en-US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Genealogy Standards, Second Edition, </a:t>
            </a: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Ancestry.com Publishing, Nashville, TN, p. 85.</a:t>
            </a:r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1A0DAD57-98F5-9D9F-FBC8-684B514A6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033" y="2303105"/>
            <a:ext cx="3729135" cy="37291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BE1F06-F7F3-43D4-FFF3-6E656DE3C772}"/>
              </a:ext>
            </a:extLst>
          </p:cNvPr>
          <p:cNvSpPr/>
          <p:nvPr/>
        </p:nvSpPr>
        <p:spPr>
          <a:xfrm>
            <a:off x="8116968" y="2822456"/>
            <a:ext cx="319888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 Fact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73EE00B-C138-3C3B-E4A4-5700B7EA4AF7}"/>
              </a:ext>
            </a:extLst>
          </p:cNvPr>
          <p:cNvCxnSpPr/>
          <p:nvPr/>
        </p:nvCxnSpPr>
        <p:spPr>
          <a:xfrm>
            <a:off x="5012575" y="2822456"/>
            <a:ext cx="3104393" cy="60654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25F25CC-BCA3-3193-758D-6BF4DB37628D}"/>
              </a:ext>
            </a:extLst>
          </p:cNvPr>
          <p:cNvCxnSpPr>
            <a:cxnSpLocks/>
          </p:cNvCxnSpPr>
          <p:nvPr/>
        </p:nvCxnSpPr>
        <p:spPr>
          <a:xfrm flipV="1">
            <a:off x="4870307" y="3966908"/>
            <a:ext cx="3246661" cy="113893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79E04438-6B1D-D615-A5F3-746BBF15A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5526" y="2646640"/>
            <a:ext cx="837944" cy="837944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46E38473-0A95-2915-0E7A-B728F8FB8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801" y="3473228"/>
            <a:ext cx="837944" cy="83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9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99501" y="91808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867148" y="1160146"/>
            <a:ext cx="1045770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a) yield at least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two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sources of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independent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information items agreeing directly or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indirectly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on a research question,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4298C-DE30-1B9E-715A-CE3F17D60BC1}"/>
              </a:ext>
            </a:extLst>
          </p:cNvPr>
          <p:cNvSpPr txBox="1"/>
          <p:nvPr/>
        </p:nvSpPr>
        <p:spPr>
          <a:xfrm>
            <a:off x="2120976" y="6426108"/>
            <a:ext cx="8603057" cy="25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 for Certification of Genealogist, </a:t>
            </a:r>
            <a:r>
              <a:rPr lang="en-US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Genealogy Standards, Second Edition, </a:t>
            </a: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Ancestry.com Publishing, Nashville, TN, p. 85.</a:t>
            </a:r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1A0DAD57-98F5-9D9F-FBC8-684B514A68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033" y="2303105"/>
            <a:ext cx="3729135" cy="37291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BE1F06-F7F3-43D4-FFF3-6E656DE3C772}"/>
              </a:ext>
            </a:extLst>
          </p:cNvPr>
          <p:cNvSpPr/>
          <p:nvPr/>
        </p:nvSpPr>
        <p:spPr>
          <a:xfrm>
            <a:off x="8116968" y="2822456"/>
            <a:ext cx="319888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 Fact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73EE00B-C138-3C3B-E4A4-5700B7EA4AF7}"/>
              </a:ext>
            </a:extLst>
          </p:cNvPr>
          <p:cNvCxnSpPr/>
          <p:nvPr/>
        </p:nvCxnSpPr>
        <p:spPr>
          <a:xfrm>
            <a:off x="5012575" y="2822456"/>
            <a:ext cx="3104393" cy="60654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79E04438-6B1D-D615-A5F3-746BBF15A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5526" y="2646640"/>
            <a:ext cx="837944" cy="837944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46E38473-0A95-2915-0E7A-B728F8FB8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801" y="3473228"/>
            <a:ext cx="837944" cy="8379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29F8FCF-817C-48FB-63DA-0A4B1541BFF1}"/>
              </a:ext>
            </a:extLst>
          </p:cNvPr>
          <p:cNvSpPr/>
          <p:nvPr/>
        </p:nvSpPr>
        <p:spPr>
          <a:xfrm rot="681297">
            <a:off x="5089009" y="2638807"/>
            <a:ext cx="201888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Date and Place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967E81-DA6F-D995-7936-4EA79FB7F147}"/>
              </a:ext>
            </a:extLst>
          </p:cNvPr>
          <p:cNvSpPr/>
          <p:nvPr/>
        </p:nvSpPr>
        <p:spPr>
          <a:xfrm rot="291209">
            <a:off x="4977546" y="3354115"/>
            <a:ext cx="7637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068F23-DABA-2132-B9A9-D4954F3C0C63}"/>
              </a:ext>
            </a:extLst>
          </p:cNvPr>
          <p:cNvSpPr/>
          <p:nvPr/>
        </p:nvSpPr>
        <p:spPr>
          <a:xfrm rot="20868436">
            <a:off x="5247143" y="3766317"/>
            <a:ext cx="83708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Place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752ABFF-671B-5934-3267-F7B7E2FEBEFD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538316" y="3892200"/>
            <a:ext cx="4373485" cy="96424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C5462C9-B8E7-D675-5C04-56A50B09C461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2171093" y="3436174"/>
            <a:ext cx="4740708" cy="456026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64F5CF0-7672-8A77-7ED1-89D741E0F36E}"/>
              </a:ext>
            </a:extLst>
          </p:cNvPr>
          <p:cNvCxnSpPr>
            <a:cxnSpLocks/>
          </p:cNvCxnSpPr>
          <p:nvPr/>
        </p:nvCxnSpPr>
        <p:spPr>
          <a:xfrm flipV="1">
            <a:off x="5374147" y="2991517"/>
            <a:ext cx="49500" cy="49203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27F9A96-2F67-B2BD-5080-4E4AF2AAA791}"/>
              </a:ext>
            </a:extLst>
          </p:cNvPr>
          <p:cNvCxnSpPr>
            <a:cxnSpLocks/>
          </p:cNvCxnSpPr>
          <p:nvPr/>
        </p:nvCxnSpPr>
        <p:spPr>
          <a:xfrm flipV="1">
            <a:off x="5759138" y="3144543"/>
            <a:ext cx="758534" cy="73812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3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99501" y="91808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795431" y="1242979"/>
            <a:ext cx="1045770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b) cover sources competent genealogists would examine to answer the same research question,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7B2BB2-D477-3BD8-2085-E71C812556EE}"/>
              </a:ext>
            </a:extLst>
          </p:cNvPr>
          <p:cNvSpPr/>
          <p:nvPr/>
        </p:nvSpPr>
        <p:spPr>
          <a:xfrm>
            <a:off x="584747" y="2197086"/>
            <a:ext cx="110225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Depending on the Research Question...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0C2427-99FA-FED1-FCBA-78FAD5B7BC6B}"/>
              </a:ext>
            </a:extLst>
          </p:cNvPr>
          <p:cNvSpPr/>
          <p:nvPr/>
        </p:nvSpPr>
        <p:spPr>
          <a:xfrm rot="943286">
            <a:off x="5597714" y="3538309"/>
            <a:ext cx="47019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Seek</a:t>
            </a:r>
          </a:p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Original Records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0CB016-03D3-04C6-02EB-52C9F3BE30EE}"/>
              </a:ext>
            </a:extLst>
          </p:cNvPr>
          <p:cNvSpPr/>
          <p:nvPr/>
        </p:nvSpPr>
        <p:spPr>
          <a:xfrm rot="20984917">
            <a:off x="1054730" y="3500494"/>
            <a:ext cx="342997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All Possible </a:t>
            </a:r>
          </a:p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Records</a:t>
            </a:r>
          </a:p>
        </p:txBody>
      </p:sp>
    </p:spTree>
    <p:extLst>
      <p:ext uri="{BB962C8B-B14F-4D97-AF65-F5344CB8AC3E}">
        <p14:creationId xmlns:p14="http://schemas.microsoft.com/office/powerpoint/2010/main" val="75351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99501" y="91808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899501" y="1020492"/>
            <a:ext cx="1045770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c) provide at least some primary information and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direct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indirect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or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negative evidence 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from at least one original record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B4B3B0-23C8-72DA-72A1-374FBB13B2FD}"/>
              </a:ext>
            </a:extLst>
          </p:cNvPr>
          <p:cNvSpPr txBox="1"/>
          <p:nvPr/>
        </p:nvSpPr>
        <p:spPr>
          <a:xfrm>
            <a:off x="899501" y="2673369"/>
            <a:ext cx="101581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Primary Evidence </a:t>
            </a:r>
            <a:r>
              <a:rPr lang="en-US" sz="2800" dirty="0"/>
              <a:t>= First-hand or Eyewitness to a Fact.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Secondary (Derivative) Evidence </a:t>
            </a:r>
            <a:r>
              <a:rPr lang="en-US" sz="2800" dirty="0"/>
              <a:t>= Another Person is Reporting on a Fact.</a:t>
            </a:r>
          </a:p>
        </p:txBody>
      </p:sp>
    </p:spTree>
    <p:extLst>
      <p:ext uri="{BB962C8B-B14F-4D97-AF65-F5344CB8AC3E}">
        <p14:creationId xmlns:p14="http://schemas.microsoft.com/office/powerpoint/2010/main" val="2426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99501" y="91808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899501" y="1020492"/>
            <a:ext cx="1045770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c) provide at least some primary information and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direct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indirect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or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negative evidence 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from at least one original record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B4B3B0-23C8-72DA-72A1-374FBB13B2FD}"/>
              </a:ext>
            </a:extLst>
          </p:cNvPr>
          <p:cNvSpPr txBox="1"/>
          <p:nvPr/>
        </p:nvSpPr>
        <p:spPr>
          <a:xfrm>
            <a:off x="899501" y="2673369"/>
            <a:ext cx="101581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Direct Evidence </a:t>
            </a:r>
            <a:r>
              <a:rPr lang="en-US" sz="2800" dirty="0"/>
              <a:t>= Directly answers the Research Question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Indirect Evidence </a:t>
            </a:r>
            <a:r>
              <a:rPr lang="en-US" sz="2800" dirty="0"/>
              <a:t>= Answers the Research Question in combination with other evidence.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Negative Evidence </a:t>
            </a:r>
            <a:r>
              <a:rPr lang="en-US" sz="2800" dirty="0"/>
              <a:t>= Someone or record is not found where it is expected.</a:t>
            </a:r>
          </a:p>
        </p:txBody>
      </p:sp>
    </p:spTree>
    <p:extLst>
      <p:ext uri="{BB962C8B-B14F-4D97-AF65-F5344CB8AC3E}">
        <p14:creationId xmlns:p14="http://schemas.microsoft.com/office/powerpoint/2010/main" val="247412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81572" y="835879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/>
              <a:t>Direct Evidence </a:t>
            </a:r>
            <a:r>
              <a:rPr lang="en-US" sz="4400" dirty="0"/>
              <a:t>= Directly answers the Research Question</a:t>
            </a:r>
            <a:br>
              <a:rPr lang="en-US" sz="4400" dirty="0"/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13FB8D-36C1-2580-9F4F-B5EAE3C18558}"/>
              </a:ext>
            </a:extLst>
          </p:cNvPr>
          <p:cNvSpPr txBox="1"/>
          <p:nvPr/>
        </p:nvSpPr>
        <p:spPr>
          <a:xfrm>
            <a:off x="618565" y="1400595"/>
            <a:ext cx="108562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When did John Doe die?</a:t>
            </a:r>
          </a:p>
          <a:p>
            <a:endParaRPr lang="en-US" dirty="0"/>
          </a:p>
        </p:txBody>
      </p:sp>
      <p:sp>
        <p:nvSpPr>
          <p:cNvPr id="2" name="Flowchart: Punched Tape 1">
            <a:extLst>
              <a:ext uri="{FF2B5EF4-FFF2-40B4-BE49-F238E27FC236}">
                <a16:creationId xmlns:a16="http://schemas.microsoft.com/office/drawing/2014/main" id="{08A0DB72-1ADD-CE18-232E-762BDAB91F88}"/>
              </a:ext>
            </a:extLst>
          </p:cNvPr>
          <p:cNvSpPr/>
          <p:nvPr/>
        </p:nvSpPr>
        <p:spPr>
          <a:xfrm>
            <a:off x="881572" y="2599765"/>
            <a:ext cx="3824899" cy="224117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Death Certificate </a:t>
            </a:r>
          </a:p>
          <a:p>
            <a:pPr algn="ctr"/>
            <a:r>
              <a:rPr lang="en-US" sz="2400" dirty="0"/>
              <a:t>with Death Date and Place</a:t>
            </a:r>
          </a:p>
        </p:txBody>
      </p:sp>
      <p:sp>
        <p:nvSpPr>
          <p:cNvPr id="7" name="Flowchart: Punched Tape 6">
            <a:extLst>
              <a:ext uri="{FF2B5EF4-FFF2-40B4-BE49-F238E27FC236}">
                <a16:creationId xmlns:a16="http://schemas.microsoft.com/office/drawing/2014/main" id="{3EB139F4-3125-3AE2-735A-E286C4E0A41A}"/>
              </a:ext>
            </a:extLst>
          </p:cNvPr>
          <p:cNvSpPr/>
          <p:nvPr/>
        </p:nvSpPr>
        <p:spPr>
          <a:xfrm>
            <a:off x="6422504" y="2466139"/>
            <a:ext cx="3824899" cy="224117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Obituary</a:t>
            </a:r>
          </a:p>
          <a:p>
            <a:pPr algn="ctr"/>
            <a:r>
              <a:rPr lang="en-US" sz="2400" dirty="0"/>
              <a:t>with Death Date and Place</a:t>
            </a: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851DC381-A8AE-4C77-6A6B-AE18FD94EAE9}"/>
              </a:ext>
            </a:extLst>
          </p:cNvPr>
          <p:cNvSpPr/>
          <p:nvPr/>
        </p:nvSpPr>
        <p:spPr>
          <a:xfrm>
            <a:off x="4706471" y="2994212"/>
            <a:ext cx="1716033" cy="110621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  <a:p>
            <a:pPr algn="ctr"/>
            <a:r>
              <a:rPr lang="en-US" sz="1400" dirty="0"/>
              <a:t>Matching Information</a:t>
            </a:r>
          </a:p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2DA134-4956-261F-ACD7-4544954219F8}"/>
              </a:ext>
            </a:extLst>
          </p:cNvPr>
          <p:cNvSpPr txBox="1"/>
          <p:nvPr/>
        </p:nvSpPr>
        <p:spPr>
          <a:xfrm>
            <a:off x="1963271" y="5235388"/>
            <a:ext cx="78441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“yield at least two sources of independent information items agreeing directly...”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91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81572" y="835879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/>
              <a:t>Indirect Evidence </a:t>
            </a:r>
            <a:r>
              <a:rPr lang="en-US" sz="4400" dirty="0"/>
              <a:t>= Answers the Research Question in combination with other evidence.</a:t>
            </a:r>
            <a:br>
              <a:rPr lang="en-US" sz="4400" dirty="0"/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13FB8D-36C1-2580-9F4F-B5EAE3C18558}"/>
              </a:ext>
            </a:extLst>
          </p:cNvPr>
          <p:cNvSpPr txBox="1"/>
          <p:nvPr/>
        </p:nvSpPr>
        <p:spPr>
          <a:xfrm>
            <a:off x="2796987" y="1757955"/>
            <a:ext cx="62663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When did John Doe die? </a:t>
            </a:r>
            <a:r>
              <a:rPr lang="en-US" sz="2400" dirty="0"/>
              <a:t>(Hypothetical Question)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5F788-5628-1282-1AA9-F686EC83F6E1}"/>
              </a:ext>
            </a:extLst>
          </p:cNvPr>
          <p:cNvSpPr txBox="1"/>
          <p:nvPr/>
        </p:nvSpPr>
        <p:spPr>
          <a:xfrm>
            <a:off x="784411" y="2496619"/>
            <a:ext cx="102914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A new looking tombstone found on Find A Grave, says John Doe lived from 1846 – </a:t>
            </a:r>
            <a:r>
              <a:rPr lang="en-US" b="1" dirty="0"/>
              <a:t>1881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Daily Diary of Elizabeth Doe, with dated April 2</a:t>
            </a:r>
            <a:r>
              <a:rPr lang="en-US" baseline="30000" dirty="0"/>
              <a:t>nd</a:t>
            </a:r>
            <a:r>
              <a:rPr lang="en-US" dirty="0"/>
              <a:t>, </a:t>
            </a:r>
            <a:r>
              <a:rPr lang="en-US" b="1" dirty="0"/>
              <a:t>1882</a:t>
            </a:r>
            <a:r>
              <a:rPr lang="en-US" dirty="0"/>
              <a:t>, passage talking about “today was a lovely spring day” for her father’s funeral. Diary is privately held by a descendant of John Doe. Other dated entries leading up to his death talk about his illness. Does not name father.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1880 Census stated the relationship to John Doe (HOH) as wife Beth and his daughter Elizabeth.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Widows Civil War Pension Papers, filed in 1890, with a testimony from his surviving wife Beth, that he died in the spring of </a:t>
            </a:r>
            <a:r>
              <a:rPr lang="en-US" b="1" dirty="0"/>
              <a:t>1881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Newspaper article from April 4th, </a:t>
            </a:r>
            <a:r>
              <a:rPr lang="en-US" b="1" dirty="0"/>
              <a:t>1882</a:t>
            </a:r>
            <a:r>
              <a:rPr lang="en-US" dirty="0"/>
              <a:t>, with a comment that the weather has been splendid over the last few days and is expected to continue.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Newspaper article form April 4</a:t>
            </a:r>
            <a:r>
              <a:rPr lang="en-US" baseline="30000" dirty="0"/>
              <a:t>th</a:t>
            </a:r>
            <a:r>
              <a:rPr lang="en-US" dirty="0"/>
              <a:t>, </a:t>
            </a:r>
            <a:r>
              <a:rPr lang="en-US" b="1" dirty="0"/>
              <a:t>1881</a:t>
            </a:r>
            <a:r>
              <a:rPr lang="en-US" dirty="0"/>
              <a:t>, reports flooding in the area with rain expected to continue.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81572" y="835879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/>
              <a:t>Indirect Evidence </a:t>
            </a:r>
            <a:r>
              <a:rPr lang="en-US" sz="4400" dirty="0"/>
              <a:t>= Answers the Research Question in combination with other evidence.</a:t>
            </a:r>
            <a:br>
              <a:rPr lang="en-US" sz="4400" dirty="0"/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13FB8D-36C1-2580-9F4F-B5EAE3C18558}"/>
              </a:ext>
            </a:extLst>
          </p:cNvPr>
          <p:cNvSpPr txBox="1"/>
          <p:nvPr/>
        </p:nvSpPr>
        <p:spPr>
          <a:xfrm>
            <a:off x="488575" y="1588431"/>
            <a:ext cx="108562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When did John Doe die?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5F788-5628-1282-1AA9-F686EC83F6E1}"/>
              </a:ext>
            </a:extLst>
          </p:cNvPr>
          <p:cNvSpPr txBox="1"/>
          <p:nvPr/>
        </p:nvSpPr>
        <p:spPr>
          <a:xfrm>
            <a:off x="618563" y="2147821"/>
            <a:ext cx="529814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/>
              <a:t>A new looking tombstone found on Find A Grave, says John Doe lived from 1846 – </a:t>
            </a:r>
            <a:r>
              <a:rPr lang="en-US" sz="1600" b="1" dirty="0"/>
              <a:t>1881</a:t>
            </a:r>
            <a:r>
              <a:rPr lang="en-US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Daily Diary of Elizabeth Doe, with dated April 2</a:t>
            </a:r>
            <a:r>
              <a:rPr lang="en-US" sz="1600" baseline="30000" dirty="0"/>
              <a:t>nd</a:t>
            </a:r>
            <a:r>
              <a:rPr lang="en-US" sz="1600" dirty="0"/>
              <a:t>, </a:t>
            </a:r>
            <a:r>
              <a:rPr lang="en-US" sz="1600" b="1" dirty="0"/>
              <a:t>1882</a:t>
            </a:r>
            <a:r>
              <a:rPr lang="en-US" sz="1600" dirty="0"/>
              <a:t>, passage talking about “today was a lovely spring day” for her father’s funeral. Diary is privately held by a descendant of John Doe. Other dated entries leading up to his death talk about his illness. Does not name father.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/>
              <a:t>1880 </a:t>
            </a:r>
            <a:r>
              <a:rPr lang="en-US" sz="1600" dirty="0"/>
              <a:t>Census stated the relationship to John Doe (HOH) as wife Beth and his daughter Elizabeth.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Widows Civil War Pension Papers, filed in 1890, with a testimony from his surviving wife Beth, that he died in the spring of </a:t>
            </a:r>
            <a:r>
              <a:rPr lang="en-US" sz="1600" b="1" dirty="0"/>
              <a:t>1881</a:t>
            </a:r>
            <a:r>
              <a:rPr lang="en-US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Newspaper article from April 4th, </a:t>
            </a:r>
            <a:r>
              <a:rPr lang="en-US" sz="1600" b="1" dirty="0"/>
              <a:t>1882</a:t>
            </a:r>
            <a:r>
              <a:rPr lang="en-US" sz="1600" dirty="0"/>
              <a:t>, with a comment that the weather has been splendid over the last few days and is expected to continue.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Newspaper article form April 4</a:t>
            </a:r>
            <a:r>
              <a:rPr lang="en-US" sz="1600" baseline="30000" dirty="0"/>
              <a:t>th, </a:t>
            </a:r>
            <a:r>
              <a:rPr lang="en-US" sz="1600" b="1" dirty="0"/>
              <a:t>1881</a:t>
            </a:r>
            <a:r>
              <a:rPr lang="en-US" sz="1600" dirty="0"/>
              <a:t>, reports flooding in the area with rain expected to continue.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468EE4B1-3B90-2F01-7F2C-5B18D3465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297" y="1588431"/>
            <a:ext cx="49149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47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468EE4B1-3B90-2F01-7F2C-5B18D3465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634" y="342820"/>
            <a:ext cx="6663021" cy="573329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-2964286" y="342820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/>
              <a:t>Indirect Evidence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13FB8D-36C1-2580-9F4F-B5EAE3C18558}"/>
              </a:ext>
            </a:extLst>
          </p:cNvPr>
          <p:cNvSpPr txBox="1"/>
          <p:nvPr/>
        </p:nvSpPr>
        <p:spPr>
          <a:xfrm>
            <a:off x="488574" y="1040469"/>
            <a:ext cx="108562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When did John Doe die?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72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-2516051" y="226279"/>
            <a:ext cx="10590212" cy="369332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/>
              <a:t>Negative Evidence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09BD80-B446-A436-C5D5-E9DBB88C7D14}"/>
              </a:ext>
            </a:extLst>
          </p:cNvPr>
          <p:cNvSpPr txBox="1"/>
          <p:nvPr/>
        </p:nvSpPr>
        <p:spPr>
          <a:xfrm>
            <a:off x="475129" y="1099500"/>
            <a:ext cx="11591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“Information is absent amid a set of circumstances where it could be expected.”*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“A researcher uses that absence to understand an identity, relationship, status or event.”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45B3F2-1F86-1008-9D63-C3AF97E32D3E}"/>
              </a:ext>
            </a:extLst>
          </p:cNvPr>
          <p:cNvSpPr txBox="1"/>
          <p:nvPr/>
        </p:nvSpPr>
        <p:spPr>
          <a:xfrm>
            <a:off x="744071" y="6436659"/>
            <a:ext cx="9744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*</a:t>
            </a:r>
            <a:r>
              <a:rPr lang="en-US" sz="1200" dirty="0"/>
              <a:t>Professional Genealogy, Preparation, Practice, &amp; Standards – Elizabeth Shown Mills, Editor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3F6815-EC87-C623-8AF5-4E525CAC5855}"/>
              </a:ext>
            </a:extLst>
          </p:cNvPr>
          <p:cNvSpPr txBox="1"/>
          <p:nvPr/>
        </p:nvSpPr>
        <p:spPr>
          <a:xfrm>
            <a:off x="1837766" y="2348752"/>
            <a:ext cx="48499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Summerlin family in </a:t>
            </a:r>
            <a:r>
              <a:rPr lang="en-US" b="1" dirty="0">
                <a:solidFill>
                  <a:srgbClr val="FF0000"/>
                </a:solidFill>
              </a:rPr>
              <a:t>1910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Walter Knox – 30 (HOH)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Mamie Knox – 27, Wife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Blanche Knox – 6, Daughter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Fannie Knox – 4, Daughter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Mattie Knox – 2, Daughter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Walter T. Knox – 0, Son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B08140-85FB-89E1-C132-B1A50AE8BC7B}"/>
              </a:ext>
            </a:extLst>
          </p:cNvPr>
          <p:cNvSpPr txBox="1"/>
          <p:nvPr/>
        </p:nvSpPr>
        <p:spPr>
          <a:xfrm>
            <a:off x="6060142" y="2348752"/>
            <a:ext cx="48499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Summerlin family in </a:t>
            </a:r>
            <a:r>
              <a:rPr lang="en-US" b="1" dirty="0">
                <a:solidFill>
                  <a:srgbClr val="FF0000"/>
                </a:solidFill>
              </a:rPr>
              <a:t>1920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Walter H. Knox – 40 (HOH)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Mamie Knox – 35, Wife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Nellie B. Knox – 15, Daughter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Mattie Neil  Knox – 13, Daughter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Walter T. Knox – 11, 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William C – 7, 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John A. – 7, 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Robert V. 10/12, 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442D8B-F35E-4F00-FCD8-83ADCD8B2DE4}"/>
              </a:ext>
            </a:extLst>
          </p:cNvPr>
          <p:cNvSpPr/>
          <p:nvPr/>
        </p:nvSpPr>
        <p:spPr>
          <a:xfrm>
            <a:off x="973770" y="5085202"/>
            <a:ext cx="46426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Who is missing?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E6A2A0-5AF7-7336-94F4-D938C5392494}"/>
              </a:ext>
            </a:extLst>
          </p:cNvPr>
          <p:cNvSpPr/>
          <p:nvPr/>
        </p:nvSpPr>
        <p:spPr>
          <a:xfrm>
            <a:off x="6625588" y="5095074"/>
            <a:ext cx="35117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Fannie Knox</a:t>
            </a:r>
          </a:p>
        </p:txBody>
      </p: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D9F01D3A-F56C-34FE-9F1A-154D0B37037C}"/>
              </a:ext>
            </a:extLst>
          </p:cNvPr>
          <p:cNvCxnSpPr>
            <a:cxnSpLocks/>
          </p:cNvCxnSpPr>
          <p:nvPr/>
        </p:nvCxnSpPr>
        <p:spPr>
          <a:xfrm rot="10800000">
            <a:off x="4598896" y="3641415"/>
            <a:ext cx="1801904" cy="1720786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4CB3F61D-4227-2304-1187-06DEB68CED40}"/>
              </a:ext>
            </a:extLst>
          </p:cNvPr>
          <p:cNvCxnSpPr>
            <a:cxnSpLocks/>
            <a:stCxn id="12" idx="3"/>
          </p:cNvCxnSpPr>
          <p:nvPr/>
        </p:nvCxnSpPr>
        <p:spPr>
          <a:xfrm flipH="1" flipV="1">
            <a:off x="9587754" y="3502914"/>
            <a:ext cx="549566" cy="2053825"/>
          </a:xfrm>
          <a:prstGeom prst="curvedConnector4">
            <a:avLst>
              <a:gd name="adj1" fmla="val -41596"/>
              <a:gd name="adj2" fmla="val 97031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B460330-5955-59CD-1E24-8D37B2F9519A}"/>
              </a:ext>
            </a:extLst>
          </p:cNvPr>
          <p:cNvSpPr/>
          <p:nvPr/>
        </p:nvSpPr>
        <p:spPr>
          <a:xfrm>
            <a:off x="10387718" y="3041249"/>
            <a:ext cx="70724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FFA059-0714-13ED-0C30-6B2590414F99}"/>
              </a:ext>
            </a:extLst>
          </p:cNvPr>
          <p:cNvSpPr txBox="1"/>
          <p:nvPr/>
        </p:nvSpPr>
        <p:spPr>
          <a:xfrm>
            <a:off x="4679576" y="1959894"/>
            <a:ext cx="1380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Real Story</a:t>
            </a:r>
          </a:p>
        </p:txBody>
      </p:sp>
    </p:spTree>
    <p:extLst>
      <p:ext uri="{BB962C8B-B14F-4D97-AF65-F5344CB8AC3E}">
        <p14:creationId xmlns:p14="http://schemas.microsoft.com/office/powerpoint/2010/main" val="103223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/>
      <p:bldP spid="10" grpId="0"/>
      <p:bldP spid="11" grpId="0"/>
      <p:bldP spid="12" grpId="0"/>
      <p:bldP spid="19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-2516051" y="226279"/>
            <a:ext cx="10590212" cy="369332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/>
              <a:t>Negative Evidence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45B3F2-1F86-1008-9D63-C3AF97E32D3E}"/>
              </a:ext>
            </a:extLst>
          </p:cNvPr>
          <p:cNvSpPr txBox="1"/>
          <p:nvPr/>
        </p:nvSpPr>
        <p:spPr>
          <a:xfrm>
            <a:off x="744071" y="6436659"/>
            <a:ext cx="9744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*</a:t>
            </a:r>
            <a:r>
              <a:rPr lang="en-US" sz="1200" dirty="0"/>
              <a:t>Professional Genealogy, Preparation, Practice, &amp; Standards – Elizabeth Shown Mills, Editor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442D8B-F35E-4F00-FCD8-83ADCD8B2DE4}"/>
              </a:ext>
            </a:extLst>
          </p:cNvPr>
          <p:cNvSpPr/>
          <p:nvPr/>
        </p:nvSpPr>
        <p:spPr>
          <a:xfrm>
            <a:off x="655578" y="5085202"/>
            <a:ext cx="5279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Flu Epidemic 1918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E6A2A0-5AF7-7336-94F4-D938C5392494}"/>
              </a:ext>
            </a:extLst>
          </p:cNvPr>
          <p:cNvSpPr/>
          <p:nvPr/>
        </p:nvSpPr>
        <p:spPr>
          <a:xfrm>
            <a:off x="6804357" y="5035422"/>
            <a:ext cx="35117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Fannie Knox</a:t>
            </a:r>
          </a:p>
        </p:txBody>
      </p:sp>
      <p:pic>
        <p:nvPicPr>
          <p:cNvPr id="4" name="Picture 3" descr="A close-up of a person&#10;&#10;Description automatically generated with medium confidence">
            <a:extLst>
              <a:ext uri="{FF2B5EF4-FFF2-40B4-BE49-F238E27FC236}">
                <a16:creationId xmlns:a16="http://schemas.microsoft.com/office/drawing/2014/main" id="{8325EB0A-746C-96D2-B8C3-030283CC9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9057" y="1364411"/>
            <a:ext cx="2557980" cy="3312408"/>
          </a:xfrm>
          <a:prstGeom prst="rect">
            <a:avLst/>
          </a:prstGeom>
        </p:spPr>
      </p:pic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1ECB8C2-35BC-973E-E849-0153ADB1A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048" y="1311646"/>
            <a:ext cx="4123764" cy="38358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8F67EE-D9A5-4CCC-D839-7EBF2FFCD1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977"/>
          <a:stretch/>
        </p:blipFill>
        <p:spPr>
          <a:xfrm>
            <a:off x="179150" y="3122251"/>
            <a:ext cx="6714854" cy="14129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0A1ED4-3DB3-1DA6-9F1A-25D3D934C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21" y="1558991"/>
            <a:ext cx="7034810" cy="141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7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DF21815-6772-C83C-4A8B-08C4457D8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60697">
            <a:off x="8213270" y="452641"/>
            <a:ext cx="3777795" cy="56477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E80BAE-2C7E-6D6E-F694-EE91DC77C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685">
            <a:off x="8097471" y="421569"/>
            <a:ext cx="3794203" cy="568371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2D1B9F4-08DE-0B83-9827-42E4CDB19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2607">
            <a:off x="7153587" y="274434"/>
            <a:ext cx="3852167" cy="577439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8BD196-48BF-F22B-633E-9FEB085CD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8819" y="160700"/>
            <a:ext cx="3865242" cy="577439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831DDF-5FCA-9267-9A83-FBDB3CF99E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36163">
            <a:off x="5147826" y="119476"/>
            <a:ext cx="3904561" cy="58568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B3CF70-025B-13E7-FE1D-30B87BA818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426341">
            <a:off x="4181948" y="97227"/>
            <a:ext cx="4001563" cy="59584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4E44DF-042B-9BBE-12B1-C4CDBCA4F0B7}"/>
              </a:ext>
            </a:extLst>
          </p:cNvPr>
          <p:cNvSpPr/>
          <p:nvPr/>
        </p:nvSpPr>
        <p:spPr>
          <a:xfrm>
            <a:off x="638123" y="6374441"/>
            <a:ext cx="10171857" cy="461665"/>
          </a:xfrm>
          <a:prstGeom prst="rect">
            <a:avLst/>
          </a:prstGeom>
          <a:solidFill>
            <a:srgbClr val="609BD0">
              <a:alpha val="21961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NC Genealogical Society Journal, May 2017, Vol. 43, No. 2, p. 101-106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2D4F1D-9AC8-DC92-ECF3-BD1FE6535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492" y="191804"/>
            <a:ext cx="3997403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1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99501" y="91808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899501" y="1065463"/>
            <a:ext cx="1045770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d) replace, where possible, relevant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authored narratives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derivative records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and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information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that is secondary or undetermined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4298C-DE30-1B9E-715A-CE3F17D60BC1}"/>
              </a:ext>
            </a:extLst>
          </p:cNvPr>
          <p:cNvSpPr txBox="1"/>
          <p:nvPr/>
        </p:nvSpPr>
        <p:spPr>
          <a:xfrm>
            <a:off x="2120976" y="6426108"/>
            <a:ext cx="8603057" cy="25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 for Certification of Genealogist, </a:t>
            </a:r>
            <a:r>
              <a:rPr lang="en-US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Genealogy Standards, Second Edition, </a:t>
            </a: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Ancestry.com Publishing, Nashville, TN, p. 85.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10F751-98BA-E0E0-D960-11A5DA5F025E}"/>
              </a:ext>
            </a:extLst>
          </p:cNvPr>
          <p:cNvSpPr txBox="1"/>
          <p:nvPr/>
        </p:nvSpPr>
        <p:spPr>
          <a:xfrm>
            <a:off x="828828" y="2434814"/>
            <a:ext cx="97289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Authored Narratives = Books, Manuscripts, Family Histories, etc.</a:t>
            </a:r>
          </a:p>
          <a:p>
            <a:endParaRPr lang="en-US" sz="2800" dirty="0"/>
          </a:p>
          <a:p>
            <a:r>
              <a:rPr lang="en-US" sz="2800" dirty="0"/>
              <a:t>Derivative Records = Copies, Indexes, Registries, Clerk Copies</a:t>
            </a:r>
          </a:p>
          <a:p>
            <a:endParaRPr lang="en-US" sz="2800" dirty="0"/>
          </a:p>
          <a:p>
            <a:r>
              <a:rPr lang="en-US" sz="2800" dirty="0"/>
              <a:t>Secondary Information = Anything being reported by another or hearsay evidence.</a:t>
            </a:r>
          </a:p>
        </p:txBody>
      </p:sp>
    </p:spTree>
    <p:extLst>
      <p:ext uri="{BB962C8B-B14F-4D97-AF65-F5344CB8AC3E}">
        <p14:creationId xmlns:p14="http://schemas.microsoft.com/office/powerpoint/2010/main" val="360720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99501" y="91808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899501" y="1212051"/>
            <a:ext cx="1045770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e) yield, where possible data from sources that indexes and database identify as potentially relevant.”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4298C-DE30-1B9E-715A-CE3F17D60BC1}"/>
              </a:ext>
            </a:extLst>
          </p:cNvPr>
          <p:cNvSpPr txBox="1"/>
          <p:nvPr/>
        </p:nvSpPr>
        <p:spPr>
          <a:xfrm>
            <a:off x="2363023" y="6426108"/>
            <a:ext cx="8603057" cy="25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Thomas W. Jones, </a:t>
            </a:r>
            <a:r>
              <a:rPr lang="en-US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Mastering Genealogical Proof, </a:t>
            </a: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National Genealogical Society, Arlington, VA, p. 26.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F6AE2E-188E-1C25-D831-C9E96933DF5C}"/>
              </a:ext>
            </a:extLst>
          </p:cNvPr>
          <p:cNvSpPr txBox="1"/>
          <p:nvPr/>
        </p:nvSpPr>
        <p:spPr>
          <a:xfrm>
            <a:off x="899501" y="2387918"/>
            <a:ext cx="982453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</a:t>
            </a:r>
            <a:r>
              <a:rPr lang="en-US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All findable sources that relevant sources and indexes suggest.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When a source, database, or index suggests a source is relevant to our search—a death certificate indicated by a death index, for example, or court minutes or a case file implied by a deed’s wording—we try to locate the source. If it is available, we examine it. We are not satisfied with references to our sources, because they usually provide fewer, if not less-accurate, information items than the source itself.” </a:t>
            </a:r>
            <a:r>
              <a:rPr lang="en-U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-Thomas W. Jones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70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99501" y="91808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0A3956-AFB8-9F7A-D356-9346BB1C2B34}"/>
              </a:ext>
            </a:extLst>
          </p:cNvPr>
          <p:cNvSpPr txBox="1"/>
          <p:nvPr/>
        </p:nvSpPr>
        <p:spPr>
          <a:xfrm>
            <a:off x="1121566" y="1688951"/>
            <a:ext cx="520529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Let’s Get Real!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What does this really mean as we do our family history research?</a:t>
            </a:r>
          </a:p>
        </p:txBody>
      </p:sp>
      <p:pic>
        <p:nvPicPr>
          <p:cNvPr id="5" name="Picture 4" descr="A close-up of a human skeleton&#10;&#10;Description automatically generated with low confidence">
            <a:extLst>
              <a:ext uri="{FF2B5EF4-FFF2-40B4-BE49-F238E27FC236}">
                <a16:creationId xmlns:a16="http://schemas.microsoft.com/office/drawing/2014/main" id="{E9ADC641-CE93-FE57-BF77-95CF4D14B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758" y="881403"/>
            <a:ext cx="3545911" cy="567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57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5EEF81D4-F572-4EAC-D993-39BF239431F7}"/>
              </a:ext>
            </a:extLst>
          </p:cNvPr>
          <p:cNvSpPr/>
          <p:nvPr/>
        </p:nvSpPr>
        <p:spPr>
          <a:xfrm>
            <a:off x="157139" y="140614"/>
            <a:ext cx="2860834" cy="18941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860686" y="-732884"/>
            <a:ext cx="11381521" cy="8952856"/>
            <a:chOff x="645514" y="-549663"/>
            <a:chExt cx="8536141" cy="6714642"/>
          </a:xfrm>
        </p:grpSpPr>
        <p:sp>
          <p:nvSpPr>
            <p:cNvPr id="59" name="Freeform 40">
              <a:extLst>
                <a:ext uri="{FF2B5EF4-FFF2-40B4-BE49-F238E27FC236}">
                  <a16:creationId xmlns:a16="http://schemas.microsoft.com/office/drawing/2014/main" id="{DFAB4D51-E813-4D34-8F1C-2AA9D6DDD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2243" y="-549663"/>
              <a:ext cx="7937107" cy="5693163"/>
            </a:xfrm>
            <a:custGeom>
              <a:avLst/>
              <a:gdLst/>
              <a:ahLst/>
              <a:cxnLst/>
              <a:rect l="l" t="t" r="r" b="b"/>
              <a:pathLst>
                <a:path w="7937107" h="5693163">
                  <a:moveTo>
                    <a:pt x="2790290" y="5003211"/>
                  </a:moveTo>
                  <a:lnTo>
                    <a:pt x="2787007" y="5009778"/>
                  </a:lnTo>
                  <a:lnTo>
                    <a:pt x="2783452" y="5014429"/>
                  </a:lnTo>
                  <a:lnTo>
                    <a:pt x="2782410" y="5015471"/>
                  </a:lnTo>
                  <a:cubicBezTo>
                    <a:pt x="2783425" y="5013635"/>
                    <a:pt x="2785862" y="5009854"/>
                    <a:pt x="2790290" y="5003211"/>
                  </a:cubicBezTo>
                  <a:close/>
                  <a:moveTo>
                    <a:pt x="2899703" y="4578536"/>
                  </a:moveTo>
                  <a:lnTo>
                    <a:pt x="2903321" y="4585773"/>
                  </a:lnTo>
                  <a:cubicBezTo>
                    <a:pt x="2902986" y="4589208"/>
                    <a:pt x="2901891" y="4587292"/>
                    <a:pt x="2899703" y="4578536"/>
                  </a:cubicBezTo>
                  <a:close/>
                  <a:moveTo>
                    <a:pt x="2829678" y="4407791"/>
                  </a:moveTo>
                  <a:cubicBezTo>
                    <a:pt x="2829678" y="4412169"/>
                    <a:pt x="2834055" y="4412169"/>
                    <a:pt x="2834055" y="4416547"/>
                  </a:cubicBezTo>
                  <a:lnTo>
                    <a:pt x="2835256" y="4418349"/>
                  </a:lnTo>
                  <a:cubicBezTo>
                    <a:pt x="2833722" y="4416757"/>
                    <a:pt x="2831895" y="4414704"/>
                    <a:pt x="2829678" y="4412169"/>
                  </a:cubicBezTo>
                  <a:cubicBezTo>
                    <a:pt x="2829678" y="4412166"/>
                    <a:pt x="2829678" y="4412043"/>
                    <a:pt x="2829678" y="4407791"/>
                  </a:cubicBezTo>
                  <a:close/>
                  <a:moveTo>
                    <a:pt x="2440166" y="3624113"/>
                  </a:moveTo>
                  <a:lnTo>
                    <a:pt x="2449466" y="3630681"/>
                  </a:lnTo>
                  <a:cubicBezTo>
                    <a:pt x="2444561" y="3626588"/>
                    <a:pt x="2442364" y="3625213"/>
                    <a:pt x="2440166" y="3624113"/>
                  </a:cubicBezTo>
                  <a:close/>
                  <a:moveTo>
                    <a:pt x="6742310" y="3146902"/>
                  </a:moveTo>
                  <a:cubicBezTo>
                    <a:pt x="6748875" y="3151280"/>
                    <a:pt x="6754346" y="3155658"/>
                    <a:pt x="6750999" y="3153856"/>
                  </a:cubicBezTo>
                  <a:cubicBezTo>
                    <a:pt x="6748977" y="3150634"/>
                    <a:pt x="6746041" y="3148768"/>
                    <a:pt x="6742310" y="3146902"/>
                  </a:cubicBezTo>
                  <a:close/>
                  <a:moveTo>
                    <a:pt x="7723203" y="3137051"/>
                  </a:moveTo>
                  <a:cubicBezTo>
                    <a:pt x="7724845" y="3135957"/>
                    <a:pt x="7722657" y="3138146"/>
                    <a:pt x="7718280" y="3142524"/>
                  </a:cubicBezTo>
                  <a:lnTo>
                    <a:pt x="7705150" y="3151280"/>
                  </a:lnTo>
                  <a:cubicBezTo>
                    <a:pt x="7716091" y="3142524"/>
                    <a:pt x="7721562" y="3138146"/>
                    <a:pt x="7723203" y="3137051"/>
                  </a:cubicBezTo>
                  <a:close/>
                  <a:moveTo>
                    <a:pt x="3499290" y="2494567"/>
                  </a:moveTo>
                  <a:cubicBezTo>
                    <a:pt x="3499290" y="2493287"/>
                    <a:pt x="3501535" y="2495375"/>
                    <a:pt x="3504660" y="2499016"/>
                  </a:cubicBezTo>
                  <a:cubicBezTo>
                    <a:pt x="3506072" y="2499824"/>
                    <a:pt x="3507058" y="2501352"/>
                    <a:pt x="3508043" y="2503323"/>
                  </a:cubicBezTo>
                  <a:cubicBezTo>
                    <a:pt x="3503667" y="2498945"/>
                    <a:pt x="3503667" y="2494567"/>
                    <a:pt x="3499290" y="2494567"/>
                  </a:cubicBezTo>
                  <a:close/>
                  <a:moveTo>
                    <a:pt x="6426144" y="829839"/>
                  </a:moveTo>
                  <a:cubicBezTo>
                    <a:pt x="6426456" y="830895"/>
                    <a:pt x="6426810" y="830895"/>
                    <a:pt x="6427199" y="830895"/>
                  </a:cubicBezTo>
                  <a:lnTo>
                    <a:pt x="6428840" y="835819"/>
                  </a:lnTo>
                  <a:close/>
                  <a:moveTo>
                    <a:pt x="5247798" y="791492"/>
                  </a:moveTo>
                  <a:lnTo>
                    <a:pt x="5249908" y="791492"/>
                  </a:lnTo>
                  <a:lnTo>
                    <a:pt x="5246677" y="797238"/>
                  </a:lnTo>
                  <a:cubicBezTo>
                    <a:pt x="5246113" y="797922"/>
                    <a:pt x="5246010" y="797512"/>
                    <a:pt x="5246216" y="796417"/>
                  </a:cubicBezTo>
                  <a:close/>
                  <a:moveTo>
                    <a:pt x="6202204" y="536667"/>
                  </a:moveTo>
                  <a:cubicBezTo>
                    <a:pt x="6202700" y="537467"/>
                    <a:pt x="6203347" y="537563"/>
                    <a:pt x="6203995" y="537563"/>
                  </a:cubicBezTo>
                  <a:lnTo>
                    <a:pt x="6205637" y="539205"/>
                  </a:lnTo>
                  <a:cubicBezTo>
                    <a:pt x="6204419" y="538334"/>
                    <a:pt x="6203145" y="537409"/>
                    <a:pt x="6202204" y="536667"/>
                  </a:cubicBezTo>
                  <a:close/>
                  <a:moveTo>
                    <a:pt x="5454512" y="523881"/>
                  </a:moveTo>
                  <a:cubicBezTo>
                    <a:pt x="5454512" y="524429"/>
                    <a:pt x="5449041" y="528807"/>
                    <a:pt x="5442476" y="533185"/>
                  </a:cubicBezTo>
                  <a:close/>
                  <a:moveTo>
                    <a:pt x="6050816" y="454379"/>
                  </a:moveTo>
                  <a:lnTo>
                    <a:pt x="6055866" y="456400"/>
                  </a:lnTo>
                  <a:cubicBezTo>
                    <a:pt x="6059251" y="457828"/>
                    <a:pt x="6063331" y="460140"/>
                    <a:pt x="6068322" y="463135"/>
                  </a:cubicBezTo>
                  <a:close/>
                  <a:moveTo>
                    <a:pt x="5744458" y="410598"/>
                  </a:moveTo>
                  <a:cubicBezTo>
                    <a:pt x="5747533" y="410598"/>
                    <a:pt x="5746286" y="410598"/>
                    <a:pt x="5737692" y="412191"/>
                  </a:cubicBezTo>
                  <a:cubicBezTo>
                    <a:pt x="5740379" y="411795"/>
                    <a:pt x="5742664" y="411197"/>
                    <a:pt x="5744458" y="410598"/>
                  </a:cubicBezTo>
                  <a:close/>
                  <a:moveTo>
                    <a:pt x="5837220" y="640"/>
                  </a:moveTo>
                  <a:cubicBezTo>
                    <a:pt x="6181702" y="12740"/>
                    <a:pt x="6520200" y="196072"/>
                    <a:pt x="6711674" y="502538"/>
                  </a:cubicBezTo>
                  <a:cubicBezTo>
                    <a:pt x="6917372" y="826516"/>
                    <a:pt x="6948008" y="1229300"/>
                    <a:pt x="6864853" y="1597060"/>
                  </a:cubicBezTo>
                  <a:cubicBezTo>
                    <a:pt x="6786076" y="1934172"/>
                    <a:pt x="6602261" y="2240638"/>
                    <a:pt x="6532236" y="2582129"/>
                  </a:cubicBezTo>
                  <a:cubicBezTo>
                    <a:pt x="6510353" y="2687203"/>
                    <a:pt x="6514730" y="2836058"/>
                    <a:pt x="6558495" y="2923620"/>
                  </a:cubicBezTo>
                  <a:cubicBezTo>
                    <a:pt x="6597884" y="2998047"/>
                    <a:pt x="6615390" y="3028694"/>
                    <a:pt x="6672285" y="3081231"/>
                  </a:cubicBezTo>
                  <a:cubicBezTo>
                    <a:pt x="6689792" y="3103121"/>
                    <a:pt x="6707298" y="3120634"/>
                    <a:pt x="6729181" y="3138146"/>
                  </a:cubicBezTo>
                  <a:cubicBezTo>
                    <a:pt x="6740707" y="3146794"/>
                    <a:pt x="6747490" y="3151646"/>
                    <a:pt x="6750999" y="3153856"/>
                  </a:cubicBezTo>
                  <a:lnTo>
                    <a:pt x="6764193" y="3164414"/>
                  </a:lnTo>
                  <a:cubicBezTo>
                    <a:pt x="6807958" y="3190683"/>
                    <a:pt x="6851724" y="3216951"/>
                    <a:pt x="6899866" y="3238842"/>
                  </a:cubicBezTo>
                  <a:cubicBezTo>
                    <a:pt x="6899807" y="3239694"/>
                    <a:pt x="6900091" y="3239808"/>
                    <a:pt x="6900413" y="3239936"/>
                  </a:cubicBezTo>
                  <a:lnTo>
                    <a:pt x="6917372" y="3247598"/>
                  </a:lnTo>
                  <a:cubicBezTo>
                    <a:pt x="6912995" y="3243220"/>
                    <a:pt x="6904242" y="3243220"/>
                    <a:pt x="6899866" y="3238842"/>
                  </a:cubicBezTo>
                  <a:cubicBezTo>
                    <a:pt x="6904242" y="3238842"/>
                    <a:pt x="6948008" y="3256354"/>
                    <a:pt x="6961137" y="3260732"/>
                  </a:cubicBezTo>
                  <a:cubicBezTo>
                    <a:pt x="6987397" y="3269489"/>
                    <a:pt x="7013656" y="3278245"/>
                    <a:pt x="7039915" y="3282623"/>
                  </a:cubicBezTo>
                  <a:cubicBezTo>
                    <a:pt x="7052362" y="3285736"/>
                    <a:pt x="7093568" y="3293274"/>
                    <a:pt x="7110062" y="3295757"/>
                  </a:cubicBezTo>
                  <a:cubicBezTo>
                    <a:pt x="7113860" y="3296381"/>
                    <a:pt x="7116348" y="3296697"/>
                    <a:pt x="7114317" y="3295757"/>
                  </a:cubicBezTo>
                  <a:lnTo>
                    <a:pt x="7179965" y="3304513"/>
                  </a:lnTo>
                  <a:cubicBezTo>
                    <a:pt x="7236859" y="3304513"/>
                    <a:pt x="7293755" y="3304513"/>
                    <a:pt x="7350649" y="3295757"/>
                  </a:cubicBezTo>
                  <a:cubicBezTo>
                    <a:pt x="7327673" y="3303419"/>
                    <a:pt x="7368361" y="3297673"/>
                    <a:pt x="7358368" y="3296116"/>
                  </a:cubicBezTo>
                  <a:lnTo>
                    <a:pt x="7350649" y="3295757"/>
                  </a:lnTo>
                  <a:cubicBezTo>
                    <a:pt x="7355027" y="3295757"/>
                    <a:pt x="7359403" y="3295757"/>
                    <a:pt x="7363779" y="3295757"/>
                  </a:cubicBezTo>
                  <a:cubicBezTo>
                    <a:pt x="7381285" y="3291379"/>
                    <a:pt x="7394415" y="3287001"/>
                    <a:pt x="7407545" y="3287001"/>
                  </a:cubicBezTo>
                  <a:cubicBezTo>
                    <a:pt x="7433804" y="3278245"/>
                    <a:pt x="7464440" y="3273867"/>
                    <a:pt x="7490699" y="3265110"/>
                  </a:cubicBezTo>
                  <a:cubicBezTo>
                    <a:pt x="7501881" y="3261382"/>
                    <a:pt x="7544807" y="3241776"/>
                    <a:pt x="7551971" y="3243220"/>
                  </a:cubicBezTo>
                  <a:lnTo>
                    <a:pt x="7613242" y="3212573"/>
                  </a:lnTo>
                  <a:cubicBezTo>
                    <a:pt x="7643878" y="3195061"/>
                    <a:pt x="7670138" y="3177549"/>
                    <a:pt x="7700773" y="3155658"/>
                  </a:cubicBezTo>
                  <a:cubicBezTo>
                    <a:pt x="7705150" y="3155658"/>
                    <a:pt x="7713903" y="3146902"/>
                    <a:pt x="7718280" y="3142524"/>
                  </a:cubicBezTo>
                  <a:lnTo>
                    <a:pt x="7740162" y="3125012"/>
                  </a:lnTo>
                  <a:cubicBezTo>
                    <a:pt x="7762045" y="3103121"/>
                    <a:pt x="7783928" y="3081231"/>
                    <a:pt x="7805810" y="3059340"/>
                  </a:cubicBezTo>
                  <a:cubicBezTo>
                    <a:pt x="7814564" y="3050584"/>
                    <a:pt x="7853952" y="2998047"/>
                    <a:pt x="7853952" y="3006803"/>
                  </a:cubicBezTo>
                  <a:cubicBezTo>
                    <a:pt x="7884588" y="2958644"/>
                    <a:pt x="7915224" y="2910485"/>
                    <a:pt x="7937107" y="2857948"/>
                  </a:cubicBezTo>
                  <a:cubicBezTo>
                    <a:pt x="7937107" y="2857948"/>
                    <a:pt x="7937107" y="2857948"/>
                    <a:pt x="7937107" y="3484015"/>
                  </a:cubicBezTo>
                  <a:cubicBezTo>
                    <a:pt x="7849576" y="3554064"/>
                    <a:pt x="7748915" y="3606601"/>
                    <a:pt x="7639502" y="3646004"/>
                  </a:cubicBezTo>
                  <a:cubicBezTo>
                    <a:pt x="7188717" y="3807993"/>
                    <a:pt x="6615390" y="3681029"/>
                    <a:pt x="6313409" y="3295757"/>
                  </a:cubicBezTo>
                  <a:cubicBezTo>
                    <a:pt x="6077075" y="2984913"/>
                    <a:pt x="6068322" y="2625910"/>
                    <a:pt x="6195242" y="2271285"/>
                  </a:cubicBezTo>
                  <a:cubicBezTo>
                    <a:pt x="6252137" y="2104918"/>
                    <a:pt x="6322162" y="1947307"/>
                    <a:pt x="6379057" y="1780939"/>
                  </a:cubicBezTo>
                  <a:cubicBezTo>
                    <a:pt x="6440329" y="1610194"/>
                    <a:pt x="6492847" y="1435070"/>
                    <a:pt x="6497224" y="1277459"/>
                  </a:cubicBezTo>
                  <a:cubicBezTo>
                    <a:pt x="6501600" y="1176763"/>
                    <a:pt x="6497224" y="1084824"/>
                    <a:pt x="6475341" y="1001640"/>
                  </a:cubicBezTo>
                  <a:cubicBezTo>
                    <a:pt x="6466588" y="966615"/>
                    <a:pt x="6457835" y="931591"/>
                    <a:pt x="6449082" y="896566"/>
                  </a:cubicBezTo>
                  <a:cubicBezTo>
                    <a:pt x="6440329" y="879053"/>
                    <a:pt x="6435952" y="861541"/>
                    <a:pt x="6431575" y="844029"/>
                  </a:cubicBezTo>
                  <a:cubicBezTo>
                    <a:pt x="6428910" y="841362"/>
                    <a:pt x="6427868" y="838696"/>
                    <a:pt x="6428840" y="835819"/>
                  </a:cubicBezTo>
                  <a:cubicBezTo>
                    <a:pt x="6423694" y="824174"/>
                    <a:pt x="6423745" y="824430"/>
                    <a:pt x="6426144" y="829839"/>
                  </a:cubicBezTo>
                  <a:lnTo>
                    <a:pt x="6422822" y="826516"/>
                  </a:lnTo>
                  <a:cubicBezTo>
                    <a:pt x="6405316" y="791492"/>
                    <a:pt x="6387810" y="756467"/>
                    <a:pt x="6370304" y="725820"/>
                  </a:cubicBezTo>
                  <a:cubicBezTo>
                    <a:pt x="6362935" y="714764"/>
                    <a:pt x="6330754" y="672681"/>
                    <a:pt x="6326538" y="664527"/>
                  </a:cubicBezTo>
                  <a:cubicBezTo>
                    <a:pt x="6291526" y="620746"/>
                    <a:pt x="6252137" y="576966"/>
                    <a:pt x="6208372" y="541941"/>
                  </a:cubicBezTo>
                  <a:cubicBezTo>
                    <a:pt x="6206183" y="541941"/>
                    <a:pt x="6205089" y="540846"/>
                    <a:pt x="6205637" y="539205"/>
                  </a:cubicBezTo>
                  <a:cubicBezTo>
                    <a:pt x="6203174" y="537563"/>
                    <a:pt x="6217125" y="547413"/>
                    <a:pt x="6200918" y="535716"/>
                  </a:cubicBezTo>
                  <a:lnTo>
                    <a:pt x="6202204" y="536667"/>
                  </a:lnTo>
                  <a:lnTo>
                    <a:pt x="6186489" y="528807"/>
                  </a:lnTo>
                  <a:cubicBezTo>
                    <a:pt x="6177736" y="520050"/>
                    <a:pt x="6164606" y="511294"/>
                    <a:pt x="6151477" y="506916"/>
                  </a:cubicBezTo>
                  <a:cubicBezTo>
                    <a:pt x="6125217" y="489404"/>
                    <a:pt x="6098958" y="476270"/>
                    <a:pt x="6072699" y="463135"/>
                  </a:cubicBezTo>
                  <a:cubicBezTo>
                    <a:pt x="6069525" y="463135"/>
                    <a:pt x="6061747" y="458530"/>
                    <a:pt x="6055866" y="456400"/>
                  </a:cubicBezTo>
                  <a:lnTo>
                    <a:pt x="6048081" y="452190"/>
                  </a:lnTo>
                  <a:cubicBezTo>
                    <a:pt x="6042063" y="450001"/>
                    <a:pt x="6037686" y="450001"/>
                    <a:pt x="6028933" y="445623"/>
                  </a:cubicBezTo>
                  <a:cubicBezTo>
                    <a:pt x="6002674" y="436867"/>
                    <a:pt x="5976415" y="428111"/>
                    <a:pt x="5945779" y="423733"/>
                  </a:cubicBezTo>
                  <a:cubicBezTo>
                    <a:pt x="5932649" y="419354"/>
                    <a:pt x="5915143" y="414976"/>
                    <a:pt x="5897637" y="414976"/>
                  </a:cubicBezTo>
                  <a:cubicBezTo>
                    <a:pt x="5906390" y="414976"/>
                    <a:pt x="5907484" y="414429"/>
                    <a:pt x="5904954" y="413677"/>
                  </a:cubicBezTo>
                  <a:lnTo>
                    <a:pt x="5894505" y="411844"/>
                  </a:lnTo>
                  <a:cubicBezTo>
                    <a:pt x="5893260" y="411487"/>
                    <a:pt x="5893260" y="411068"/>
                    <a:pt x="5893260" y="410598"/>
                  </a:cubicBezTo>
                  <a:lnTo>
                    <a:pt x="5881062" y="409529"/>
                  </a:lnTo>
                  <a:cubicBezTo>
                    <a:pt x="5873161" y="408908"/>
                    <a:pt x="5884623" y="410233"/>
                    <a:pt x="5894505" y="411844"/>
                  </a:cubicBezTo>
                  <a:lnTo>
                    <a:pt x="5897637" y="414976"/>
                  </a:lnTo>
                  <a:cubicBezTo>
                    <a:pt x="5893260" y="414976"/>
                    <a:pt x="5893260" y="414976"/>
                    <a:pt x="5888884" y="414976"/>
                  </a:cubicBezTo>
                  <a:cubicBezTo>
                    <a:pt x="5862625" y="410598"/>
                    <a:pt x="5836365" y="410598"/>
                    <a:pt x="5805729" y="410598"/>
                  </a:cubicBezTo>
                  <a:cubicBezTo>
                    <a:pt x="5783847" y="410598"/>
                    <a:pt x="5761964" y="410598"/>
                    <a:pt x="5744458" y="410598"/>
                  </a:cubicBezTo>
                  <a:cubicBezTo>
                    <a:pt x="5735705" y="414976"/>
                    <a:pt x="5731328" y="414976"/>
                    <a:pt x="5722575" y="414976"/>
                  </a:cubicBezTo>
                  <a:lnTo>
                    <a:pt x="5737692" y="412191"/>
                  </a:lnTo>
                  <a:cubicBezTo>
                    <a:pt x="5721054" y="416173"/>
                    <a:pt x="5690145" y="419953"/>
                    <a:pt x="5678810" y="423733"/>
                  </a:cubicBezTo>
                  <a:cubicBezTo>
                    <a:pt x="5648174" y="432489"/>
                    <a:pt x="5617538" y="441245"/>
                    <a:pt x="5586902" y="450001"/>
                  </a:cubicBezTo>
                  <a:cubicBezTo>
                    <a:pt x="5582526" y="454379"/>
                    <a:pt x="5565019" y="458757"/>
                    <a:pt x="5560643" y="463135"/>
                  </a:cubicBezTo>
                  <a:cubicBezTo>
                    <a:pt x="5569396" y="458757"/>
                    <a:pt x="5573773" y="454379"/>
                    <a:pt x="5582526" y="450001"/>
                  </a:cubicBezTo>
                  <a:cubicBezTo>
                    <a:pt x="5568805" y="456864"/>
                    <a:pt x="5562253" y="460141"/>
                    <a:pt x="5560643" y="463135"/>
                  </a:cubicBezTo>
                  <a:lnTo>
                    <a:pt x="5543137" y="471891"/>
                  </a:lnTo>
                  <a:cubicBezTo>
                    <a:pt x="5521254" y="485026"/>
                    <a:pt x="5494995" y="498160"/>
                    <a:pt x="5468735" y="511294"/>
                  </a:cubicBezTo>
                  <a:cubicBezTo>
                    <a:pt x="5463108" y="516923"/>
                    <a:pt x="5457482" y="520743"/>
                    <a:pt x="5451989" y="525254"/>
                  </a:cubicBezTo>
                  <a:cubicBezTo>
                    <a:pt x="5451333" y="525473"/>
                    <a:pt x="5450653" y="525901"/>
                    <a:pt x="5449862" y="526412"/>
                  </a:cubicBezTo>
                  <a:lnTo>
                    <a:pt x="5433723" y="537563"/>
                  </a:lnTo>
                  <a:cubicBezTo>
                    <a:pt x="5438100" y="537563"/>
                    <a:pt x="5442476" y="533185"/>
                    <a:pt x="5442476" y="533185"/>
                  </a:cubicBezTo>
                  <a:cubicBezTo>
                    <a:pt x="5438100" y="537563"/>
                    <a:pt x="5433723" y="537563"/>
                    <a:pt x="5429347" y="541941"/>
                  </a:cubicBezTo>
                  <a:cubicBezTo>
                    <a:pt x="5407464" y="563831"/>
                    <a:pt x="5381205" y="590100"/>
                    <a:pt x="5359322" y="611990"/>
                  </a:cubicBezTo>
                  <a:cubicBezTo>
                    <a:pt x="5350569" y="620746"/>
                    <a:pt x="5341816" y="629503"/>
                    <a:pt x="5337439" y="638259"/>
                  </a:cubicBezTo>
                  <a:cubicBezTo>
                    <a:pt x="5346192" y="629503"/>
                    <a:pt x="5346192" y="625125"/>
                    <a:pt x="5328686" y="647015"/>
                  </a:cubicBezTo>
                  <a:cubicBezTo>
                    <a:pt x="5333063" y="647015"/>
                    <a:pt x="5333063" y="642637"/>
                    <a:pt x="5337439" y="638259"/>
                  </a:cubicBezTo>
                  <a:cubicBezTo>
                    <a:pt x="5333063" y="642637"/>
                    <a:pt x="5324309" y="651393"/>
                    <a:pt x="5324309" y="655771"/>
                  </a:cubicBezTo>
                  <a:cubicBezTo>
                    <a:pt x="5306803" y="682040"/>
                    <a:pt x="5289297" y="708308"/>
                    <a:pt x="5276167" y="738955"/>
                  </a:cubicBezTo>
                  <a:cubicBezTo>
                    <a:pt x="5267414" y="752089"/>
                    <a:pt x="5258661" y="765223"/>
                    <a:pt x="5254285" y="782736"/>
                  </a:cubicBezTo>
                  <a:cubicBezTo>
                    <a:pt x="5249908" y="782736"/>
                    <a:pt x="5249908" y="787114"/>
                    <a:pt x="5249908" y="791492"/>
                  </a:cubicBezTo>
                  <a:cubicBezTo>
                    <a:pt x="5258099" y="764180"/>
                    <a:pt x="5250961" y="781166"/>
                    <a:pt x="5247798" y="791492"/>
                  </a:cubicBezTo>
                  <a:lnTo>
                    <a:pt x="5245532" y="791492"/>
                  </a:lnTo>
                  <a:cubicBezTo>
                    <a:pt x="5219272" y="861541"/>
                    <a:pt x="5201766" y="931591"/>
                    <a:pt x="5193013" y="1006018"/>
                  </a:cubicBezTo>
                  <a:cubicBezTo>
                    <a:pt x="5193013" y="1003829"/>
                    <a:pt x="5193013" y="1002734"/>
                    <a:pt x="5192466" y="1004376"/>
                  </a:cubicBezTo>
                  <a:lnTo>
                    <a:pt x="5188637" y="1019152"/>
                  </a:lnTo>
                  <a:cubicBezTo>
                    <a:pt x="5188637" y="1014774"/>
                    <a:pt x="5188637" y="1010396"/>
                    <a:pt x="5193013" y="1006018"/>
                  </a:cubicBezTo>
                  <a:cubicBezTo>
                    <a:pt x="5188639" y="1014769"/>
                    <a:pt x="5188637" y="1041012"/>
                    <a:pt x="5188637" y="1041043"/>
                  </a:cubicBezTo>
                  <a:cubicBezTo>
                    <a:pt x="5184260" y="1062933"/>
                    <a:pt x="5184260" y="1080445"/>
                    <a:pt x="5184260" y="1102336"/>
                  </a:cubicBezTo>
                  <a:cubicBezTo>
                    <a:pt x="5179883" y="1146117"/>
                    <a:pt x="5179883" y="1185520"/>
                    <a:pt x="5184260" y="1229300"/>
                  </a:cubicBezTo>
                  <a:cubicBezTo>
                    <a:pt x="5193013" y="1386911"/>
                    <a:pt x="5263038" y="1575169"/>
                    <a:pt x="5333063" y="1728402"/>
                  </a:cubicBezTo>
                  <a:cubicBezTo>
                    <a:pt x="5503748" y="2087405"/>
                    <a:pt x="5713822" y="2485811"/>
                    <a:pt x="5551890" y="2888595"/>
                  </a:cubicBezTo>
                  <a:cubicBezTo>
                    <a:pt x="5385581" y="3287001"/>
                    <a:pt x="5009198" y="3554064"/>
                    <a:pt x="4575920" y="3479637"/>
                  </a:cubicBezTo>
                  <a:cubicBezTo>
                    <a:pt x="4147019" y="3400831"/>
                    <a:pt x="3845037" y="3046206"/>
                    <a:pt x="3634963" y="2691581"/>
                  </a:cubicBezTo>
                  <a:cubicBezTo>
                    <a:pt x="3608704" y="2652178"/>
                    <a:pt x="3586821" y="2612776"/>
                    <a:pt x="3560562" y="2573373"/>
                  </a:cubicBezTo>
                  <a:cubicBezTo>
                    <a:pt x="3547432" y="2560239"/>
                    <a:pt x="3538679" y="2542726"/>
                    <a:pt x="3525549" y="2525214"/>
                  </a:cubicBezTo>
                  <a:cubicBezTo>
                    <a:pt x="3525549" y="2525214"/>
                    <a:pt x="3512400" y="2507675"/>
                    <a:pt x="3504660" y="2499016"/>
                  </a:cubicBezTo>
                  <a:cubicBezTo>
                    <a:pt x="3501926" y="2494578"/>
                    <a:pt x="3499304" y="2494567"/>
                    <a:pt x="3499290" y="2494567"/>
                  </a:cubicBezTo>
                  <a:cubicBezTo>
                    <a:pt x="3451148" y="2433274"/>
                    <a:pt x="3398629" y="2371981"/>
                    <a:pt x="3337358" y="2319444"/>
                  </a:cubicBezTo>
                  <a:cubicBezTo>
                    <a:pt x="3232321" y="2227504"/>
                    <a:pt x="3074765" y="2144320"/>
                    <a:pt x="2943469" y="2131186"/>
                  </a:cubicBezTo>
                  <a:cubicBezTo>
                    <a:pt x="2571462" y="2104918"/>
                    <a:pt x="2199456" y="2319444"/>
                    <a:pt x="2085666" y="2678447"/>
                  </a:cubicBezTo>
                  <a:cubicBezTo>
                    <a:pt x="2024394" y="2871083"/>
                    <a:pt x="2037524" y="3072475"/>
                    <a:pt x="2129431" y="3256354"/>
                  </a:cubicBezTo>
                  <a:cubicBezTo>
                    <a:pt x="2173197" y="3343916"/>
                    <a:pt x="2216962" y="3409587"/>
                    <a:pt x="2265104" y="3457746"/>
                  </a:cubicBezTo>
                  <a:cubicBezTo>
                    <a:pt x="2317623" y="3519039"/>
                    <a:pt x="2374518" y="3571576"/>
                    <a:pt x="2435789" y="3619735"/>
                  </a:cubicBezTo>
                  <a:lnTo>
                    <a:pt x="2440166" y="3624113"/>
                  </a:lnTo>
                  <a:cubicBezTo>
                    <a:pt x="2440392" y="3626415"/>
                    <a:pt x="2443784" y="3628112"/>
                    <a:pt x="2446111" y="3629070"/>
                  </a:cubicBezTo>
                  <a:lnTo>
                    <a:pt x="2466425" y="3646004"/>
                  </a:lnTo>
                  <a:cubicBezTo>
                    <a:pt x="2483931" y="3654760"/>
                    <a:pt x="2497061" y="3667894"/>
                    <a:pt x="2514567" y="3676650"/>
                  </a:cubicBezTo>
                  <a:cubicBezTo>
                    <a:pt x="2540826" y="3698541"/>
                    <a:pt x="2571462" y="3716053"/>
                    <a:pt x="2602098" y="3737944"/>
                  </a:cubicBezTo>
                  <a:cubicBezTo>
                    <a:pt x="2663370" y="3772968"/>
                    <a:pt x="2724641" y="3812371"/>
                    <a:pt x="2781536" y="3847396"/>
                  </a:cubicBezTo>
                  <a:cubicBezTo>
                    <a:pt x="2904080" y="3926201"/>
                    <a:pt x="3031000" y="4009385"/>
                    <a:pt x="3122907" y="4123215"/>
                  </a:cubicBezTo>
                  <a:cubicBezTo>
                    <a:pt x="3341734" y="4394657"/>
                    <a:pt x="3372370" y="4766794"/>
                    <a:pt x="3219191" y="5082016"/>
                  </a:cubicBezTo>
                  <a:cubicBezTo>
                    <a:pt x="3096648" y="5344701"/>
                    <a:pt x="2838432" y="5559228"/>
                    <a:pt x="2553956" y="5620521"/>
                  </a:cubicBezTo>
                  <a:cubicBezTo>
                    <a:pt x="2195079" y="5694948"/>
                    <a:pt x="1840579" y="5546093"/>
                    <a:pt x="1612999" y="5257140"/>
                  </a:cubicBezTo>
                  <a:cubicBezTo>
                    <a:pt x="1534221" y="5160822"/>
                    <a:pt x="1464196" y="5055748"/>
                    <a:pt x="1402925" y="4946296"/>
                  </a:cubicBezTo>
                  <a:cubicBezTo>
                    <a:pt x="1359159" y="4858734"/>
                    <a:pt x="1319770" y="4806197"/>
                    <a:pt x="1249746" y="4744904"/>
                  </a:cubicBezTo>
                  <a:cubicBezTo>
                    <a:pt x="1197227" y="4696745"/>
                    <a:pt x="1114073" y="4644208"/>
                    <a:pt x="1044048" y="4622317"/>
                  </a:cubicBezTo>
                  <a:cubicBezTo>
                    <a:pt x="969647" y="4600427"/>
                    <a:pt x="899622" y="4591671"/>
                    <a:pt x="838350" y="4604805"/>
                  </a:cubicBezTo>
                  <a:cubicBezTo>
                    <a:pt x="667665" y="4639830"/>
                    <a:pt x="501356" y="4771172"/>
                    <a:pt x="448838" y="4941917"/>
                  </a:cubicBezTo>
                  <a:cubicBezTo>
                    <a:pt x="391943" y="5117041"/>
                    <a:pt x="409449" y="5300920"/>
                    <a:pt x="418202" y="5497934"/>
                  </a:cubicBezTo>
                  <a:cubicBezTo>
                    <a:pt x="421370" y="5562911"/>
                    <a:pt x="421958" y="5628175"/>
                    <a:pt x="418343" y="5693163"/>
                  </a:cubicBezTo>
                  <a:lnTo>
                    <a:pt x="7286" y="5693163"/>
                  </a:lnTo>
                  <a:lnTo>
                    <a:pt x="6807" y="5497934"/>
                  </a:lnTo>
                  <a:cubicBezTo>
                    <a:pt x="-15076" y="5112663"/>
                    <a:pt x="-1946" y="4687988"/>
                    <a:pt x="321918" y="4416547"/>
                  </a:cubicBezTo>
                  <a:cubicBezTo>
                    <a:pt x="488227" y="4285205"/>
                    <a:pt x="680795" y="4188887"/>
                    <a:pt x="899622" y="4188887"/>
                  </a:cubicBezTo>
                  <a:cubicBezTo>
                    <a:pt x="1079060" y="4193265"/>
                    <a:pt x="1262875" y="4245802"/>
                    <a:pt x="1407301" y="4350876"/>
                  </a:cubicBezTo>
                  <a:cubicBezTo>
                    <a:pt x="1507962" y="4420925"/>
                    <a:pt x="1595493" y="4499731"/>
                    <a:pt x="1669894" y="4600427"/>
                  </a:cubicBezTo>
                  <a:cubicBezTo>
                    <a:pt x="1731166" y="4683610"/>
                    <a:pt x="1774931" y="4775550"/>
                    <a:pt x="1831826" y="4863112"/>
                  </a:cubicBezTo>
                  <a:cubicBezTo>
                    <a:pt x="1884345" y="4946296"/>
                    <a:pt x="1936863" y="5016345"/>
                    <a:pt x="2011264" y="5086394"/>
                  </a:cubicBezTo>
                  <a:cubicBezTo>
                    <a:pt x="2059406" y="5125797"/>
                    <a:pt x="2098795" y="5156444"/>
                    <a:pt x="2168820" y="5191468"/>
                  </a:cubicBezTo>
                  <a:cubicBezTo>
                    <a:pt x="2171217" y="5193512"/>
                    <a:pt x="2208909" y="5204953"/>
                    <a:pt x="2216962" y="5208981"/>
                  </a:cubicBezTo>
                  <a:cubicBezTo>
                    <a:pt x="2230092" y="5213359"/>
                    <a:pt x="2247598" y="5217737"/>
                    <a:pt x="2265104" y="5222115"/>
                  </a:cubicBezTo>
                  <a:cubicBezTo>
                    <a:pt x="2273857" y="5226493"/>
                    <a:pt x="2286987" y="5226493"/>
                    <a:pt x="2295740" y="5226493"/>
                  </a:cubicBezTo>
                  <a:lnTo>
                    <a:pt x="2313246" y="5230871"/>
                  </a:lnTo>
                  <a:lnTo>
                    <a:pt x="2295740" y="5226493"/>
                  </a:lnTo>
                  <a:cubicBezTo>
                    <a:pt x="2300116" y="5230871"/>
                    <a:pt x="2321999" y="5230871"/>
                    <a:pt x="2326376" y="5230871"/>
                  </a:cubicBezTo>
                  <a:cubicBezTo>
                    <a:pt x="2352635" y="5230871"/>
                    <a:pt x="2378894" y="5230871"/>
                    <a:pt x="2405154" y="5230871"/>
                  </a:cubicBezTo>
                  <a:cubicBezTo>
                    <a:pt x="2408373" y="5229254"/>
                    <a:pt x="2462883" y="5217737"/>
                    <a:pt x="2475178" y="5217737"/>
                  </a:cubicBezTo>
                  <a:cubicBezTo>
                    <a:pt x="2497061" y="5208981"/>
                    <a:pt x="2514567" y="5204603"/>
                    <a:pt x="2536450" y="5195846"/>
                  </a:cubicBezTo>
                  <a:cubicBezTo>
                    <a:pt x="2540816" y="5195846"/>
                    <a:pt x="2545182" y="5195846"/>
                    <a:pt x="2545203" y="5195846"/>
                  </a:cubicBezTo>
                  <a:cubicBezTo>
                    <a:pt x="2506908" y="5211170"/>
                    <a:pt x="2555734" y="5192973"/>
                    <a:pt x="2550947" y="5194051"/>
                  </a:cubicBezTo>
                  <a:lnTo>
                    <a:pt x="2545203" y="5195846"/>
                  </a:lnTo>
                  <a:cubicBezTo>
                    <a:pt x="2575839" y="5178334"/>
                    <a:pt x="2602098" y="5165200"/>
                    <a:pt x="2628357" y="5152066"/>
                  </a:cubicBezTo>
                  <a:cubicBezTo>
                    <a:pt x="2639290" y="5144774"/>
                    <a:pt x="2677535" y="5113198"/>
                    <a:pt x="2685252" y="5108285"/>
                  </a:cubicBezTo>
                  <a:lnTo>
                    <a:pt x="2742148" y="5055748"/>
                  </a:lnTo>
                  <a:cubicBezTo>
                    <a:pt x="2758119" y="5043765"/>
                    <a:pt x="2770448" y="5028138"/>
                    <a:pt x="2782410" y="5015471"/>
                  </a:cubicBezTo>
                  <a:lnTo>
                    <a:pt x="2785913" y="5011967"/>
                  </a:lnTo>
                  <a:cubicBezTo>
                    <a:pt x="2786522" y="5011357"/>
                    <a:pt x="2787047" y="5010747"/>
                    <a:pt x="2787007" y="5009778"/>
                  </a:cubicBezTo>
                  <a:cubicBezTo>
                    <a:pt x="2791110" y="5004032"/>
                    <a:pt x="2795829" y="4997054"/>
                    <a:pt x="2794239" y="4998542"/>
                  </a:cubicBezTo>
                  <a:lnTo>
                    <a:pt x="2790290" y="5003211"/>
                  </a:lnTo>
                  <a:cubicBezTo>
                    <a:pt x="2807796" y="4981320"/>
                    <a:pt x="2825302" y="4955052"/>
                    <a:pt x="2838432" y="4928783"/>
                  </a:cubicBezTo>
                  <a:cubicBezTo>
                    <a:pt x="2846091" y="4917291"/>
                    <a:pt x="2870503" y="4862223"/>
                    <a:pt x="2870623" y="4869166"/>
                  </a:cubicBezTo>
                  <a:lnTo>
                    <a:pt x="2869067" y="4876246"/>
                  </a:lnTo>
                  <a:lnTo>
                    <a:pt x="2886574" y="4806197"/>
                  </a:lnTo>
                  <a:cubicBezTo>
                    <a:pt x="2904080" y="4731769"/>
                    <a:pt x="2912833" y="4679232"/>
                    <a:pt x="2904080" y="4587292"/>
                  </a:cubicBezTo>
                  <a:cubicBezTo>
                    <a:pt x="2903661" y="4586874"/>
                    <a:pt x="2903283" y="4586495"/>
                    <a:pt x="2903321" y="4585773"/>
                  </a:cubicBezTo>
                  <a:cubicBezTo>
                    <a:pt x="2903701" y="4578968"/>
                    <a:pt x="2901045" y="4560679"/>
                    <a:pt x="2900062" y="4568660"/>
                  </a:cubicBezTo>
                  <a:lnTo>
                    <a:pt x="2899703" y="4578536"/>
                  </a:lnTo>
                  <a:lnTo>
                    <a:pt x="2899703" y="4569780"/>
                  </a:lnTo>
                  <a:cubicBezTo>
                    <a:pt x="2895327" y="4556646"/>
                    <a:pt x="2890950" y="4539134"/>
                    <a:pt x="2886574" y="4521621"/>
                  </a:cubicBezTo>
                  <a:cubicBezTo>
                    <a:pt x="2886574" y="4512865"/>
                    <a:pt x="2882197" y="4504109"/>
                    <a:pt x="2877820" y="4495353"/>
                  </a:cubicBezTo>
                  <a:cubicBezTo>
                    <a:pt x="2882197" y="4499731"/>
                    <a:pt x="2882197" y="4504109"/>
                    <a:pt x="2873444" y="4477840"/>
                  </a:cubicBezTo>
                  <a:cubicBezTo>
                    <a:pt x="2873444" y="4482218"/>
                    <a:pt x="2877820" y="4486597"/>
                    <a:pt x="2877820" y="4495353"/>
                  </a:cubicBezTo>
                  <a:cubicBezTo>
                    <a:pt x="2873444" y="4486597"/>
                    <a:pt x="2869067" y="4473462"/>
                    <a:pt x="2869067" y="4469084"/>
                  </a:cubicBezTo>
                  <a:cubicBezTo>
                    <a:pt x="2856372" y="4452151"/>
                    <a:pt x="2847768" y="4435218"/>
                    <a:pt x="2835256" y="4418349"/>
                  </a:cubicBezTo>
                  <a:cubicBezTo>
                    <a:pt x="2849139" y="4433699"/>
                    <a:pt x="2833267" y="4412317"/>
                    <a:pt x="2829678" y="4407791"/>
                  </a:cubicBezTo>
                  <a:cubicBezTo>
                    <a:pt x="2812172" y="4385901"/>
                    <a:pt x="2790290" y="4364010"/>
                    <a:pt x="2768407" y="4346498"/>
                  </a:cubicBezTo>
                  <a:cubicBezTo>
                    <a:pt x="2761346" y="4339435"/>
                    <a:pt x="2722962" y="4306734"/>
                    <a:pt x="2715888" y="4298339"/>
                  </a:cubicBezTo>
                  <a:lnTo>
                    <a:pt x="2645864" y="4250180"/>
                  </a:lnTo>
                  <a:cubicBezTo>
                    <a:pt x="2523320" y="4166996"/>
                    <a:pt x="2396400" y="4096947"/>
                    <a:pt x="2273857" y="4009385"/>
                  </a:cubicBezTo>
                  <a:cubicBezTo>
                    <a:pt x="1936863" y="3764212"/>
                    <a:pt x="1669894" y="3418343"/>
                    <a:pt x="1639258" y="2989291"/>
                  </a:cubicBezTo>
                  <a:cubicBezTo>
                    <a:pt x="1608622" y="2542726"/>
                    <a:pt x="1866838" y="2078649"/>
                    <a:pt x="2265104" y="1872879"/>
                  </a:cubicBezTo>
                  <a:cubicBezTo>
                    <a:pt x="2658993" y="1675865"/>
                    <a:pt x="3140413" y="1653975"/>
                    <a:pt x="3503667" y="1929794"/>
                  </a:cubicBezTo>
                  <a:cubicBezTo>
                    <a:pt x="3661222" y="2048003"/>
                    <a:pt x="3792519" y="2188101"/>
                    <a:pt x="3901932" y="2350091"/>
                  </a:cubicBezTo>
                  <a:cubicBezTo>
                    <a:pt x="4011346" y="2512080"/>
                    <a:pt x="4094500" y="2687203"/>
                    <a:pt x="4234550" y="2827302"/>
                  </a:cubicBezTo>
                  <a:cubicBezTo>
                    <a:pt x="4357093" y="2949888"/>
                    <a:pt x="4488389" y="3041828"/>
                    <a:pt x="4645945" y="3076853"/>
                  </a:cubicBezTo>
                  <a:cubicBezTo>
                    <a:pt x="4654698" y="3076853"/>
                    <a:pt x="4667828" y="3076853"/>
                    <a:pt x="4676581" y="3081231"/>
                  </a:cubicBezTo>
                  <a:lnTo>
                    <a:pt x="4685334" y="3081231"/>
                  </a:lnTo>
                  <a:lnTo>
                    <a:pt x="4742229" y="3085609"/>
                  </a:lnTo>
                  <a:cubicBezTo>
                    <a:pt x="4755359" y="3081231"/>
                    <a:pt x="4768488" y="3081231"/>
                    <a:pt x="4781618" y="3081231"/>
                  </a:cubicBezTo>
                  <a:cubicBezTo>
                    <a:pt x="4785994" y="3081231"/>
                    <a:pt x="4807877" y="3076853"/>
                    <a:pt x="4812254" y="3076853"/>
                  </a:cubicBezTo>
                  <a:cubicBezTo>
                    <a:pt x="4829760" y="3072475"/>
                    <a:pt x="4847266" y="3068097"/>
                    <a:pt x="4864772" y="3059340"/>
                  </a:cubicBezTo>
                  <a:cubicBezTo>
                    <a:pt x="4873525" y="3059340"/>
                    <a:pt x="4877902" y="3054962"/>
                    <a:pt x="4882278" y="3054962"/>
                  </a:cubicBezTo>
                  <a:cubicBezTo>
                    <a:pt x="4852736" y="3071380"/>
                    <a:pt x="4877355" y="3060708"/>
                    <a:pt x="4882278" y="3054962"/>
                  </a:cubicBezTo>
                  <a:cubicBezTo>
                    <a:pt x="4917291" y="3037450"/>
                    <a:pt x="4947927" y="3019938"/>
                    <a:pt x="4978562" y="2998047"/>
                  </a:cubicBezTo>
                  <a:cubicBezTo>
                    <a:pt x="4982905" y="2995438"/>
                    <a:pt x="5018409" y="2966943"/>
                    <a:pt x="5022328" y="2963022"/>
                  </a:cubicBezTo>
                  <a:cubicBezTo>
                    <a:pt x="5035457" y="2945510"/>
                    <a:pt x="5048587" y="2932376"/>
                    <a:pt x="5061717" y="2914864"/>
                  </a:cubicBezTo>
                  <a:cubicBezTo>
                    <a:pt x="5092353" y="2879839"/>
                    <a:pt x="5118612" y="2840436"/>
                    <a:pt x="5144871" y="2796655"/>
                  </a:cubicBezTo>
                  <a:cubicBezTo>
                    <a:pt x="5175507" y="2735362"/>
                    <a:pt x="5201766" y="2652178"/>
                    <a:pt x="5201766" y="2595263"/>
                  </a:cubicBezTo>
                  <a:cubicBezTo>
                    <a:pt x="5201766" y="2442030"/>
                    <a:pt x="5140495" y="2275663"/>
                    <a:pt x="5070470" y="2126808"/>
                  </a:cubicBezTo>
                  <a:cubicBezTo>
                    <a:pt x="4982939" y="1938550"/>
                    <a:pt x="4882278" y="1754671"/>
                    <a:pt x="4825383" y="1557657"/>
                  </a:cubicBezTo>
                  <a:cubicBezTo>
                    <a:pt x="4772865" y="1369399"/>
                    <a:pt x="4759735" y="1176763"/>
                    <a:pt x="4781618" y="984128"/>
                  </a:cubicBezTo>
                  <a:cubicBezTo>
                    <a:pt x="4825383" y="660149"/>
                    <a:pt x="4969809" y="362439"/>
                    <a:pt x="5241155" y="174182"/>
                  </a:cubicBezTo>
                  <a:cubicBezTo>
                    <a:pt x="5421688" y="47764"/>
                    <a:pt x="5630531" y="-6620"/>
                    <a:pt x="5837220" y="64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GB" sz="2489" dirty="0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AF23CFAF-2C88-46AE-9650-DD2FDBAA2F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514" y="-365878"/>
              <a:ext cx="8536141" cy="6530857"/>
            </a:xfrm>
            <a:custGeom>
              <a:avLst/>
              <a:gdLst>
                <a:gd name="T0" fmla="*/ 1 w 1950"/>
                <a:gd name="T1" fmla="*/ 1492 h 1492"/>
                <a:gd name="T2" fmla="*/ 92 w 1950"/>
                <a:gd name="T3" fmla="*/ 1457 h 1492"/>
                <a:gd name="T4" fmla="*/ 156 w 1950"/>
                <a:gd name="T5" fmla="*/ 1385 h 1492"/>
                <a:gd name="T6" fmla="*/ 184 w 1950"/>
                <a:gd name="T7" fmla="*/ 1293 h 1492"/>
                <a:gd name="T8" fmla="*/ 689 w 1950"/>
                <a:gd name="T9" fmla="*/ 1203 h 1492"/>
                <a:gd name="T10" fmla="*/ 640 w 1950"/>
                <a:gd name="T11" fmla="*/ 1200 h 1492"/>
                <a:gd name="T12" fmla="*/ 184 w 1950"/>
                <a:gd name="T13" fmla="*/ 1155 h 1492"/>
                <a:gd name="T14" fmla="*/ 806 w 1950"/>
                <a:gd name="T15" fmla="*/ 1126 h 1492"/>
                <a:gd name="T16" fmla="*/ 529 w 1950"/>
                <a:gd name="T17" fmla="*/ 1112 h 1492"/>
                <a:gd name="T18" fmla="*/ 195 w 1950"/>
                <a:gd name="T19" fmla="*/ 1053 h 1492"/>
                <a:gd name="T20" fmla="*/ 836 w 1950"/>
                <a:gd name="T21" fmla="*/ 1061 h 1492"/>
                <a:gd name="T22" fmla="*/ 497 w 1950"/>
                <a:gd name="T23" fmla="*/ 1076 h 1492"/>
                <a:gd name="T24" fmla="*/ 504 w 1950"/>
                <a:gd name="T25" fmla="*/ 1072 h 1492"/>
                <a:gd name="T26" fmla="*/ 260 w 1950"/>
                <a:gd name="T27" fmla="*/ 981 h 1492"/>
                <a:gd name="T28" fmla="*/ 399 w 1950"/>
                <a:gd name="T29" fmla="*/ 978 h 1492"/>
                <a:gd name="T30" fmla="*/ 822 w 1950"/>
                <a:gd name="T31" fmla="*/ 950 h 1492"/>
                <a:gd name="T32" fmla="*/ 305 w 1950"/>
                <a:gd name="T33" fmla="*/ 962 h 1492"/>
                <a:gd name="T34" fmla="*/ 753 w 1950"/>
                <a:gd name="T35" fmla="*/ 887 h 1492"/>
                <a:gd name="T36" fmla="*/ 672 w 1950"/>
                <a:gd name="T37" fmla="*/ 835 h 1492"/>
                <a:gd name="T38" fmla="*/ 602 w 1950"/>
                <a:gd name="T39" fmla="*/ 768 h 1492"/>
                <a:gd name="T40" fmla="*/ 1725 w 1950"/>
                <a:gd name="T41" fmla="*/ 756 h 1492"/>
                <a:gd name="T42" fmla="*/ 1821 w 1950"/>
                <a:gd name="T43" fmla="*/ 753 h 1492"/>
                <a:gd name="T44" fmla="*/ 1638 w 1950"/>
                <a:gd name="T45" fmla="*/ 713 h 1492"/>
                <a:gd name="T46" fmla="*/ 1908 w 1950"/>
                <a:gd name="T47" fmla="*/ 721 h 1492"/>
                <a:gd name="T48" fmla="*/ 570 w 1950"/>
                <a:gd name="T49" fmla="*/ 713 h 1492"/>
                <a:gd name="T50" fmla="*/ 576 w 1950"/>
                <a:gd name="T51" fmla="*/ 727 h 1492"/>
                <a:gd name="T52" fmla="*/ 1204 w 1950"/>
                <a:gd name="T53" fmla="*/ 713 h 1492"/>
                <a:gd name="T54" fmla="*/ 1253 w 1950"/>
                <a:gd name="T55" fmla="*/ 708 h 1492"/>
                <a:gd name="T56" fmla="*/ 1113 w 1950"/>
                <a:gd name="T57" fmla="*/ 679 h 1492"/>
                <a:gd name="T58" fmla="*/ 1605 w 1950"/>
                <a:gd name="T59" fmla="*/ 677 h 1492"/>
                <a:gd name="T60" fmla="*/ 1332 w 1950"/>
                <a:gd name="T61" fmla="*/ 653 h 1492"/>
                <a:gd name="T62" fmla="*/ 559 w 1950"/>
                <a:gd name="T63" fmla="*/ 623 h 1492"/>
                <a:gd name="T64" fmla="*/ 1021 w 1950"/>
                <a:gd name="T65" fmla="*/ 569 h 1492"/>
                <a:gd name="T66" fmla="*/ 1577 w 1950"/>
                <a:gd name="T67" fmla="*/ 538 h 1492"/>
                <a:gd name="T68" fmla="*/ 1372 w 1950"/>
                <a:gd name="T69" fmla="*/ 565 h 1492"/>
                <a:gd name="T70" fmla="*/ 1373 w 1950"/>
                <a:gd name="T71" fmla="*/ 546 h 1492"/>
                <a:gd name="T72" fmla="*/ 599 w 1950"/>
                <a:gd name="T73" fmla="*/ 500 h 1492"/>
                <a:gd name="T74" fmla="*/ 996 w 1950"/>
                <a:gd name="T75" fmla="*/ 528 h 1492"/>
                <a:gd name="T76" fmla="*/ 1614 w 1950"/>
                <a:gd name="T77" fmla="*/ 449 h 1492"/>
                <a:gd name="T78" fmla="*/ 1358 w 1950"/>
                <a:gd name="T79" fmla="*/ 469 h 1492"/>
                <a:gd name="T80" fmla="*/ 667 w 1950"/>
                <a:gd name="T81" fmla="*/ 436 h 1492"/>
                <a:gd name="T82" fmla="*/ 934 w 1950"/>
                <a:gd name="T83" fmla="*/ 453 h 1492"/>
                <a:gd name="T84" fmla="*/ 756 w 1950"/>
                <a:gd name="T85" fmla="*/ 405 h 1492"/>
                <a:gd name="T86" fmla="*/ 851 w 1950"/>
                <a:gd name="T87" fmla="*/ 404 h 1492"/>
                <a:gd name="T88" fmla="*/ 1648 w 1950"/>
                <a:gd name="T89" fmla="*/ 359 h 1492"/>
                <a:gd name="T90" fmla="*/ 1319 w 1950"/>
                <a:gd name="T91" fmla="*/ 381 h 1492"/>
                <a:gd name="T92" fmla="*/ 1669 w 1950"/>
                <a:gd name="T93" fmla="*/ 264 h 1492"/>
                <a:gd name="T94" fmla="*/ 1276 w 1950"/>
                <a:gd name="T95" fmla="*/ 246 h 1492"/>
                <a:gd name="T96" fmla="*/ 1656 w 1950"/>
                <a:gd name="T97" fmla="*/ 180 h 1492"/>
                <a:gd name="T98" fmla="*/ 1661 w 1950"/>
                <a:gd name="T99" fmla="*/ 216 h 1492"/>
                <a:gd name="T100" fmla="*/ 1276 w 1950"/>
                <a:gd name="T101" fmla="*/ 199 h 1492"/>
                <a:gd name="T102" fmla="*/ 1638 w 1950"/>
                <a:gd name="T103" fmla="*/ 125 h 1492"/>
                <a:gd name="T104" fmla="*/ 1300 w 1950"/>
                <a:gd name="T105" fmla="*/ 108 h 1492"/>
                <a:gd name="T106" fmla="*/ 1581 w 1950"/>
                <a:gd name="T107" fmla="*/ 51 h 1492"/>
                <a:gd name="T108" fmla="*/ 1362 w 1950"/>
                <a:gd name="T109" fmla="*/ 39 h 1492"/>
                <a:gd name="T110" fmla="*/ 1497 w 1950"/>
                <a:gd name="T111" fmla="*/ 12 h 1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50" h="1492">
                  <a:moveTo>
                    <a:pt x="1" y="1492"/>
                  </a:moveTo>
                  <a:cubicBezTo>
                    <a:pt x="0" y="1485"/>
                    <a:pt x="0" y="1485"/>
                    <a:pt x="0" y="1485"/>
                  </a:cubicBezTo>
                  <a:cubicBezTo>
                    <a:pt x="16" y="1482"/>
                    <a:pt x="31" y="1477"/>
                    <a:pt x="45" y="1472"/>
                  </a:cubicBezTo>
                  <a:cubicBezTo>
                    <a:pt x="48" y="1479"/>
                    <a:pt x="48" y="1479"/>
                    <a:pt x="48" y="1479"/>
                  </a:cubicBezTo>
                  <a:cubicBezTo>
                    <a:pt x="34" y="1485"/>
                    <a:pt x="18" y="1489"/>
                    <a:pt x="1" y="1492"/>
                  </a:cubicBezTo>
                  <a:close/>
                  <a:moveTo>
                    <a:pt x="92" y="1457"/>
                  </a:moveTo>
                  <a:cubicBezTo>
                    <a:pt x="87" y="1451"/>
                    <a:pt x="87" y="1451"/>
                    <a:pt x="87" y="1451"/>
                  </a:cubicBezTo>
                  <a:cubicBezTo>
                    <a:pt x="100" y="1442"/>
                    <a:pt x="112" y="1432"/>
                    <a:pt x="123" y="1420"/>
                  </a:cubicBezTo>
                  <a:cubicBezTo>
                    <a:pt x="129" y="1425"/>
                    <a:pt x="129" y="1425"/>
                    <a:pt x="129" y="1425"/>
                  </a:cubicBezTo>
                  <a:cubicBezTo>
                    <a:pt x="118" y="1438"/>
                    <a:pt x="105" y="1448"/>
                    <a:pt x="92" y="1457"/>
                  </a:cubicBezTo>
                  <a:close/>
                  <a:moveTo>
                    <a:pt x="156" y="1385"/>
                  </a:moveTo>
                  <a:cubicBezTo>
                    <a:pt x="149" y="1382"/>
                    <a:pt x="149" y="1382"/>
                    <a:pt x="149" y="1382"/>
                  </a:cubicBezTo>
                  <a:cubicBezTo>
                    <a:pt x="156" y="1368"/>
                    <a:pt x="162" y="1354"/>
                    <a:pt x="167" y="1338"/>
                  </a:cubicBezTo>
                  <a:cubicBezTo>
                    <a:pt x="175" y="1340"/>
                    <a:pt x="175" y="1340"/>
                    <a:pt x="175" y="1340"/>
                  </a:cubicBezTo>
                  <a:cubicBezTo>
                    <a:pt x="170" y="1356"/>
                    <a:pt x="164" y="1372"/>
                    <a:pt x="156" y="1385"/>
                  </a:cubicBezTo>
                  <a:close/>
                  <a:moveTo>
                    <a:pt x="184" y="1293"/>
                  </a:moveTo>
                  <a:cubicBezTo>
                    <a:pt x="176" y="1292"/>
                    <a:pt x="176" y="1292"/>
                    <a:pt x="176" y="1292"/>
                  </a:cubicBezTo>
                  <a:cubicBezTo>
                    <a:pt x="178" y="1277"/>
                    <a:pt x="179" y="1261"/>
                    <a:pt x="179" y="1244"/>
                  </a:cubicBezTo>
                  <a:cubicBezTo>
                    <a:pt x="187" y="1244"/>
                    <a:pt x="187" y="1244"/>
                    <a:pt x="187" y="1244"/>
                  </a:cubicBezTo>
                  <a:cubicBezTo>
                    <a:pt x="187" y="1261"/>
                    <a:pt x="186" y="1277"/>
                    <a:pt x="184" y="1293"/>
                  </a:cubicBezTo>
                  <a:close/>
                  <a:moveTo>
                    <a:pt x="689" y="1203"/>
                  </a:moveTo>
                  <a:cubicBezTo>
                    <a:pt x="688" y="1195"/>
                    <a:pt x="688" y="1195"/>
                    <a:pt x="688" y="1195"/>
                  </a:cubicBezTo>
                  <a:cubicBezTo>
                    <a:pt x="703" y="1194"/>
                    <a:pt x="718" y="1190"/>
                    <a:pt x="733" y="1183"/>
                  </a:cubicBezTo>
                  <a:cubicBezTo>
                    <a:pt x="736" y="1191"/>
                    <a:pt x="736" y="1191"/>
                    <a:pt x="736" y="1191"/>
                  </a:cubicBezTo>
                  <a:cubicBezTo>
                    <a:pt x="721" y="1197"/>
                    <a:pt x="705" y="1202"/>
                    <a:pt x="689" y="1203"/>
                  </a:cubicBezTo>
                  <a:close/>
                  <a:moveTo>
                    <a:pt x="640" y="1200"/>
                  </a:moveTo>
                  <a:cubicBezTo>
                    <a:pt x="624" y="1197"/>
                    <a:pt x="609" y="1191"/>
                    <a:pt x="594" y="1183"/>
                  </a:cubicBezTo>
                  <a:cubicBezTo>
                    <a:pt x="598" y="1176"/>
                    <a:pt x="598" y="1176"/>
                    <a:pt x="598" y="1176"/>
                  </a:cubicBezTo>
                  <a:cubicBezTo>
                    <a:pt x="612" y="1184"/>
                    <a:pt x="627" y="1189"/>
                    <a:pt x="641" y="1193"/>
                  </a:cubicBezTo>
                  <a:lnTo>
                    <a:pt x="640" y="1200"/>
                  </a:lnTo>
                  <a:close/>
                  <a:moveTo>
                    <a:pt x="177" y="1196"/>
                  </a:moveTo>
                  <a:cubicBezTo>
                    <a:pt x="177" y="1184"/>
                    <a:pt x="176" y="1169"/>
                    <a:pt x="176" y="1155"/>
                  </a:cubicBezTo>
                  <a:cubicBezTo>
                    <a:pt x="176" y="1152"/>
                    <a:pt x="176" y="1150"/>
                    <a:pt x="176" y="1148"/>
                  </a:cubicBezTo>
                  <a:cubicBezTo>
                    <a:pt x="184" y="1148"/>
                    <a:pt x="184" y="1148"/>
                    <a:pt x="184" y="1148"/>
                  </a:cubicBezTo>
                  <a:cubicBezTo>
                    <a:pt x="184" y="1150"/>
                    <a:pt x="184" y="1152"/>
                    <a:pt x="184" y="1155"/>
                  </a:cubicBezTo>
                  <a:cubicBezTo>
                    <a:pt x="184" y="1169"/>
                    <a:pt x="185" y="1184"/>
                    <a:pt x="185" y="1196"/>
                  </a:cubicBezTo>
                  <a:lnTo>
                    <a:pt x="177" y="1196"/>
                  </a:lnTo>
                  <a:close/>
                  <a:moveTo>
                    <a:pt x="778" y="1166"/>
                  </a:moveTo>
                  <a:cubicBezTo>
                    <a:pt x="773" y="1160"/>
                    <a:pt x="773" y="1160"/>
                    <a:pt x="773" y="1160"/>
                  </a:cubicBezTo>
                  <a:cubicBezTo>
                    <a:pt x="786" y="1150"/>
                    <a:pt x="797" y="1139"/>
                    <a:pt x="806" y="1126"/>
                  </a:cubicBezTo>
                  <a:cubicBezTo>
                    <a:pt x="812" y="1131"/>
                    <a:pt x="812" y="1131"/>
                    <a:pt x="812" y="1131"/>
                  </a:cubicBezTo>
                  <a:cubicBezTo>
                    <a:pt x="803" y="1144"/>
                    <a:pt x="791" y="1156"/>
                    <a:pt x="778" y="1166"/>
                  </a:cubicBezTo>
                  <a:close/>
                  <a:moveTo>
                    <a:pt x="555" y="1153"/>
                  </a:moveTo>
                  <a:cubicBezTo>
                    <a:pt x="544" y="1143"/>
                    <a:pt x="533" y="1130"/>
                    <a:pt x="523" y="1117"/>
                  </a:cubicBezTo>
                  <a:cubicBezTo>
                    <a:pt x="529" y="1112"/>
                    <a:pt x="529" y="1112"/>
                    <a:pt x="529" y="1112"/>
                  </a:cubicBezTo>
                  <a:cubicBezTo>
                    <a:pt x="539" y="1125"/>
                    <a:pt x="550" y="1137"/>
                    <a:pt x="560" y="1147"/>
                  </a:cubicBezTo>
                  <a:lnTo>
                    <a:pt x="555" y="1153"/>
                  </a:lnTo>
                  <a:close/>
                  <a:moveTo>
                    <a:pt x="188" y="1101"/>
                  </a:moveTo>
                  <a:cubicBezTo>
                    <a:pt x="180" y="1100"/>
                    <a:pt x="180" y="1100"/>
                    <a:pt x="180" y="1100"/>
                  </a:cubicBezTo>
                  <a:cubicBezTo>
                    <a:pt x="184" y="1083"/>
                    <a:pt x="188" y="1067"/>
                    <a:pt x="195" y="1053"/>
                  </a:cubicBezTo>
                  <a:cubicBezTo>
                    <a:pt x="202" y="1057"/>
                    <a:pt x="202" y="1057"/>
                    <a:pt x="202" y="1057"/>
                  </a:cubicBezTo>
                  <a:cubicBezTo>
                    <a:pt x="196" y="1070"/>
                    <a:pt x="191" y="1085"/>
                    <a:pt x="188" y="1101"/>
                  </a:cubicBezTo>
                  <a:close/>
                  <a:moveTo>
                    <a:pt x="837" y="1089"/>
                  </a:moveTo>
                  <a:cubicBezTo>
                    <a:pt x="829" y="1086"/>
                    <a:pt x="829" y="1086"/>
                    <a:pt x="829" y="1086"/>
                  </a:cubicBezTo>
                  <a:cubicBezTo>
                    <a:pt x="832" y="1077"/>
                    <a:pt x="835" y="1069"/>
                    <a:pt x="836" y="1061"/>
                  </a:cubicBezTo>
                  <a:cubicBezTo>
                    <a:pt x="838" y="1054"/>
                    <a:pt x="839" y="1047"/>
                    <a:pt x="839" y="1040"/>
                  </a:cubicBezTo>
                  <a:cubicBezTo>
                    <a:pt x="847" y="1041"/>
                    <a:pt x="847" y="1041"/>
                    <a:pt x="847" y="1041"/>
                  </a:cubicBezTo>
                  <a:cubicBezTo>
                    <a:pt x="847" y="1048"/>
                    <a:pt x="846" y="1055"/>
                    <a:pt x="844" y="1063"/>
                  </a:cubicBezTo>
                  <a:cubicBezTo>
                    <a:pt x="843" y="1071"/>
                    <a:pt x="840" y="1080"/>
                    <a:pt x="837" y="1089"/>
                  </a:cubicBezTo>
                  <a:close/>
                  <a:moveTo>
                    <a:pt x="497" y="1076"/>
                  </a:moveTo>
                  <a:cubicBezTo>
                    <a:pt x="495" y="1072"/>
                    <a:pt x="494" y="1069"/>
                    <a:pt x="492" y="1066"/>
                  </a:cubicBezTo>
                  <a:cubicBezTo>
                    <a:pt x="486" y="1055"/>
                    <a:pt x="480" y="1045"/>
                    <a:pt x="472" y="1035"/>
                  </a:cubicBezTo>
                  <a:cubicBezTo>
                    <a:pt x="479" y="1030"/>
                    <a:pt x="479" y="1030"/>
                    <a:pt x="479" y="1030"/>
                  </a:cubicBezTo>
                  <a:cubicBezTo>
                    <a:pt x="486" y="1040"/>
                    <a:pt x="493" y="1051"/>
                    <a:pt x="499" y="1062"/>
                  </a:cubicBezTo>
                  <a:cubicBezTo>
                    <a:pt x="501" y="1065"/>
                    <a:pt x="502" y="1069"/>
                    <a:pt x="504" y="1072"/>
                  </a:cubicBezTo>
                  <a:lnTo>
                    <a:pt x="497" y="1076"/>
                  </a:lnTo>
                  <a:close/>
                  <a:moveTo>
                    <a:pt x="229" y="1018"/>
                  </a:moveTo>
                  <a:cubicBezTo>
                    <a:pt x="223" y="1013"/>
                    <a:pt x="223" y="1013"/>
                    <a:pt x="223" y="1013"/>
                  </a:cubicBezTo>
                  <a:cubicBezTo>
                    <a:pt x="224" y="1011"/>
                    <a:pt x="226" y="1009"/>
                    <a:pt x="228" y="1007"/>
                  </a:cubicBezTo>
                  <a:cubicBezTo>
                    <a:pt x="238" y="997"/>
                    <a:pt x="249" y="988"/>
                    <a:pt x="260" y="981"/>
                  </a:cubicBezTo>
                  <a:cubicBezTo>
                    <a:pt x="265" y="988"/>
                    <a:pt x="265" y="988"/>
                    <a:pt x="265" y="988"/>
                  </a:cubicBezTo>
                  <a:cubicBezTo>
                    <a:pt x="254" y="995"/>
                    <a:pt x="244" y="1003"/>
                    <a:pt x="234" y="1012"/>
                  </a:cubicBezTo>
                  <a:cubicBezTo>
                    <a:pt x="232" y="1014"/>
                    <a:pt x="230" y="1016"/>
                    <a:pt x="229" y="1018"/>
                  </a:cubicBezTo>
                  <a:close/>
                  <a:moveTo>
                    <a:pt x="439" y="1002"/>
                  </a:moveTo>
                  <a:cubicBezTo>
                    <a:pt x="426" y="992"/>
                    <a:pt x="413" y="984"/>
                    <a:pt x="399" y="978"/>
                  </a:cubicBezTo>
                  <a:cubicBezTo>
                    <a:pt x="402" y="971"/>
                    <a:pt x="402" y="971"/>
                    <a:pt x="402" y="971"/>
                  </a:cubicBezTo>
                  <a:cubicBezTo>
                    <a:pt x="417" y="977"/>
                    <a:pt x="431" y="986"/>
                    <a:pt x="444" y="996"/>
                  </a:cubicBezTo>
                  <a:lnTo>
                    <a:pt x="439" y="1002"/>
                  </a:lnTo>
                  <a:close/>
                  <a:moveTo>
                    <a:pt x="838" y="993"/>
                  </a:moveTo>
                  <a:cubicBezTo>
                    <a:pt x="835" y="978"/>
                    <a:pt x="830" y="964"/>
                    <a:pt x="822" y="950"/>
                  </a:cubicBezTo>
                  <a:cubicBezTo>
                    <a:pt x="829" y="946"/>
                    <a:pt x="829" y="946"/>
                    <a:pt x="829" y="946"/>
                  </a:cubicBezTo>
                  <a:cubicBezTo>
                    <a:pt x="837" y="960"/>
                    <a:pt x="843" y="975"/>
                    <a:pt x="846" y="992"/>
                  </a:cubicBezTo>
                  <a:lnTo>
                    <a:pt x="838" y="993"/>
                  </a:lnTo>
                  <a:close/>
                  <a:moveTo>
                    <a:pt x="307" y="970"/>
                  </a:moveTo>
                  <a:cubicBezTo>
                    <a:pt x="305" y="962"/>
                    <a:pt x="305" y="962"/>
                    <a:pt x="305" y="962"/>
                  </a:cubicBezTo>
                  <a:cubicBezTo>
                    <a:pt x="321" y="958"/>
                    <a:pt x="338" y="957"/>
                    <a:pt x="354" y="959"/>
                  </a:cubicBezTo>
                  <a:cubicBezTo>
                    <a:pt x="354" y="967"/>
                    <a:pt x="354" y="967"/>
                    <a:pt x="354" y="967"/>
                  </a:cubicBezTo>
                  <a:cubicBezTo>
                    <a:pt x="338" y="965"/>
                    <a:pt x="322" y="966"/>
                    <a:pt x="307" y="970"/>
                  </a:cubicBezTo>
                  <a:close/>
                  <a:moveTo>
                    <a:pt x="791" y="915"/>
                  </a:moveTo>
                  <a:cubicBezTo>
                    <a:pt x="781" y="906"/>
                    <a:pt x="769" y="898"/>
                    <a:pt x="753" y="887"/>
                  </a:cubicBezTo>
                  <a:cubicBezTo>
                    <a:pt x="758" y="880"/>
                    <a:pt x="758" y="880"/>
                    <a:pt x="758" y="880"/>
                  </a:cubicBezTo>
                  <a:cubicBezTo>
                    <a:pt x="774" y="891"/>
                    <a:pt x="786" y="900"/>
                    <a:pt x="797" y="909"/>
                  </a:cubicBezTo>
                  <a:lnTo>
                    <a:pt x="791" y="915"/>
                  </a:lnTo>
                  <a:close/>
                  <a:moveTo>
                    <a:pt x="713" y="862"/>
                  </a:moveTo>
                  <a:cubicBezTo>
                    <a:pt x="701" y="854"/>
                    <a:pt x="686" y="845"/>
                    <a:pt x="672" y="835"/>
                  </a:cubicBezTo>
                  <a:cubicBezTo>
                    <a:pt x="677" y="828"/>
                    <a:pt x="677" y="828"/>
                    <a:pt x="677" y="828"/>
                  </a:cubicBezTo>
                  <a:cubicBezTo>
                    <a:pt x="691" y="838"/>
                    <a:pt x="705" y="847"/>
                    <a:pt x="717" y="855"/>
                  </a:cubicBezTo>
                  <a:lnTo>
                    <a:pt x="713" y="862"/>
                  </a:lnTo>
                  <a:close/>
                  <a:moveTo>
                    <a:pt x="635" y="804"/>
                  </a:moveTo>
                  <a:cubicBezTo>
                    <a:pt x="622" y="793"/>
                    <a:pt x="612" y="781"/>
                    <a:pt x="602" y="768"/>
                  </a:cubicBezTo>
                  <a:cubicBezTo>
                    <a:pt x="609" y="763"/>
                    <a:pt x="609" y="763"/>
                    <a:pt x="609" y="763"/>
                  </a:cubicBezTo>
                  <a:cubicBezTo>
                    <a:pt x="618" y="776"/>
                    <a:pt x="628" y="787"/>
                    <a:pt x="640" y="798"/>
                  </a:cubicBezTo>
                  <a:lnTo>
                    <a:pt x="635" y="804"/>
                  </a:lnTo>
                  <a:close/>
                  <a:moveTo>
                    <a:pt x="1773" y="763"/>
                  </a:moveTo>
                  <a:cubicBezTo>
                    <a:pt x="1757" y="763"/>
                    <a:pt x="1741" y="760"/>
                    <a:pt x="1725" y="756"/>
                  </a:cubicBezTo>
                  <a:cubicBezTo>
                    <a:pt x="1727" y="748"/>
                    <a:pt x="1727" y="748"/>
                    <a:pt x="1727" y="748"/>
                  </a:cubicBezTo>
                  <a:cubicBezTo>
                    <a:pt x="1742" y="752"/>
                    <a:pt x="1758" y="755"/>
                    <a:pt x="1774" y="755"/>
                  </a:cubicBezTo>
                  <a:lnTo>
                    <a:pt x="1773" y="763"/>
                  </a:lnTo>
                  <a:close/>
                  <a:moveTo>
                    <a:pt x="1822" y="761"/>
                  </a:moveTo>
                  <a:cubicBezTo>
                    <a:pt x="1821" y="753"/>
                    <a:pt x="1821" y="753"/>
                    <a:pt x="1821" y="753"/>
                  </a:cubicBezTo>
                  <a:cubicBezTo>
                    <a:pt x="1836" y="751"/>
                    <a:pt x="1852" y="747"/>
                    <a:pt x="1866" y="742"/>
                  </a:cubicBezTo>
                  <a:cubicBezTo>
                    <a:pt x="1869" y="749"/>
                    <a:pt x="1869" y="749"/>
                    <a:pt x="1869" y="749"/>
                  </a:cubicBezTo>
                  <a:cubicBezTo>
                    <a:pt x="1854" y="755"/>
                    <a:pt x="1838" y="759"/>
                    <a:pt x="1822" y="761"/>
                  </a:cubicBezTo>
                  <a:close/>
                  <a:moveTo>
                    <a:pt x="1679" y="739"/>
                  </a:moveTo>
                  <a:cubicBezTo>
                    <a:pt x="1664" y="732"/>
                    <a:pt x="1651" y="723"/>
                    <a:pt x="1638" y="713"/>
                  </a:cubicBezTo>
                  <a:cubicBezTo>
                    <a:pt x="1643" y="707"/>
                    <a:pt x="1643" y="707"/>
                    <a:pt x="1643" y="707"/>
                  </a:cubicBezTo>
                  <a:cubicBezTo>
                    <a:pt x="1655" y="717"/>
                    <a:pt x="1668" y="725"/>
                    <a:pt x="1683" y="732"/>
                  </a:cubicBezTo>
                  <a:lnTo>
                    <a:pt x="1679" y="739"/>
                  </a:lnTo>
                  <a:close/>
                  <a:moveTo>
                    <a:pt x="1913" y="727"/>
                  </a:moveTo>
                  <a:cubicBezTo>
                    <a:pt x="1908" y="721"/>
                    <a:pt x="1908" y="721"/>
                    <a:pt x="1908" y="721"/>
                  </a:cubicBezTo>
                  <a:cubicBezTo>
                    <a:pt x="1922" y="712"/>
                    <a:pt x="1934" y="702"/>
                    <a:pt x="1945" y="691"/>
                  </a:cubicBezTo>
                  <a:cubicBezTo>
                    <a:pt x="1950" y="696"/>
                    <a:pt x="1950" y="696"/>
                    <a:pt x="1950" y="696"/>
                  </a:cubicBezTo>
                  <a:cubicBezTo>
                    <a:pt x="1939" y="708"/>
                    <a:pt x="1926" y="718"/>
                    <a:pt x="1913" y="727"/>
                  </a:cubicBezTo>
                  <a:close/>
                  <a:moveTo>
                    <a:pt x="576" y="727"/>
                  </a:moveTo>
                  <a:cubicBezTo>
                    <a:pt x="574" y="723"/>
                    <a:pt x="572" y="718"/>
                    <a:pt x="570" y="713"/>
                  </a:cubicBezTo>
                  <a:cubicBezTo>
                    <a:pt x="566" y="703"/>
                    <a:pt x="562" y="692"/>
                    <a:pt x="559" y="682"/>
                  </a:cubicBezTo>
                  <a:cubicBezTo>
                    <a:pt x="567" y="679"/>
                    <a:pt x="567" y="679"/>
                    <a:pt x="567" y="679"/>
                  </a:cubicBezTo>
                  <a:cubicBezTo>
                    <a:pt x="569" y="690"/>
                    <a:pt x="573" y="700"/>
                    <a:pt x="577" y="710"/>
                  </a:cubicBezTo>
                  <a:cubicBezTo>
                    <a:pt x="579" y="715"/>
                    <a:pt x="581" y="719"/>
                    <a:pt x="584" y="723"/>
                  </a:cubicBezTo>
                  <a:lnTo>
                    <a:pt x="576" y="727"/>
                  </a:lnTo>
                  <a:close/>
                  <a:moveTo>
                    <a:pt x="1204" y="713"/>
                  </a:moveTo>
                  <a:cubicBezTo>
                    <a:pt x="1188" y="712"/>
                    <a:pt x="1172" y="708"/>
                    <a:pt x="1156" y="702"/>
                  </a:cubicBezTo>
                  <a:cubicBezTo>
                    <a:pt x="1159" y="694"/>
                    <a:pt x="1159" y="694"/>
                    <a:pt x="1159" y="694"/>
                  </a:cubicBezTo>
                  <a:cubicBezTo>
                    <a:pt x="1174" y="700"/>
                    <a:pt x="1189" y="704"/>
                    <a:pt x="1204" y="705"/>
                  </a:cubicBezTo>
                  <a:lnTo>
                    <a:pt x="1204" y="713"/>
                  </a:lnTo>
                  <a:close/>
                  <a:moveTo>
                    <a:pt x="1253" y="708"/>
                  </a:moveTo>
                  <a:cubicBezTo>
                    <a:pt x="1250" y="701"/>
                    <a:pt x="1250" y="701"/>
                    <a:pt x="1250" y="701"/>
                  </a:cubicBezTo>
                  <a:cubicBezTo>
                    <a:pt x="1265" y="697"/>
                    <a:pt x="1279" y="690"/>
                    <a:pt x="1292" y="681"/>
                  </a:cubicBezTo>
                  <a:cubicBezTo>
                    <a:pt x="1297" y="687"/>
                    <a:pt x="1297" y="687"/>
                    <a:pt x="1297" y="687"/>
                  </a:cubicBezTo>
                  <a:cubicBezTo>
                    <a:pt x="1283" y="697"/>
                    <a:pt x="1268" y="704"/>
                    <a:pt x="1253" y="708"/>
                  </a:cubicBezTo>
                  <a:close/>
                  <a:moveTo>
                    <a:pt x="1113" y="679"/>
                  </a:moveTo>
                  <a:cubicBezTo>
                    <a:pt x="1100" y="670"/>
                    <a:pt x="1087" y="660"/>
                    <a:pt x="1075" y="649"/>
                  </a:cubicBezTo>
                  <a:cubicBezTo>
                    <a:pt x="1080" y="643"/>
                    <a:pt x="1080" y="643"/>
                    <a:pt x="1080" y="643"/>
                  </a:cubicBezTo>
                  <a:cubicBezTo>
                    <a:pt x="1092" y="654"/>
                    <a:pt x="1105" y="664"/>
                    <a:pt x="1117" y="672"/>
                  </a:cubicBezTo>
                  <a:lnTo>
                    <a:pt x="1113" y="679"/>
                  </a:lnTo>
                  <a:close/>
                  <a:moveTo>
                    <a:pt x="1605" y="677"/>
                  </a:moveTo>
                  <a:cubicBezTo>
                    <a:pt x="1595" y="664"/>
                    <a:pt x="1587" y="649"/>
                    <a:pt x="1581" y="634"/>
                  </a:cubicBezTo>
                  <a:cubicBezTo>
                    <a:pt x="1589" y="632"/>
                    <a:pt x="1589" y="632"/>
                    <a:pt x="1589" y="632"/>
                  </a:cubicBezTo>
                  <a:cubicBezTo>
                    <a:pt x="1594" y="646"/>
                    <a:pt x="1601" y="660"/>
                    <a:pt x="1611" y="673"/>
                  </a:cubicBezTo>
                  <a:lnTo>
                    <a:pt x="1605" y="677"/>
                  </a:lnTo>
                  <a:close/>
                  <a:moveTo>
                    <a:pt x="1332" y="653"/>
                  </a:moveTo>
                  <a:cubicBezTo>
                    <a:pt x="1326" y="648"/>
                    <a:pt x="1326" y="648"/>
                    <a:pt x="1326" y="648"/>
                  </a:cubicBezTo>
                  <a:cubicBezTo>
                    <a:pt x="1337" y="635"/>
                    <a:pt x="1345" y="622"/>
                    <a:pt x="1351" y="609"/>
                  </a:cubicBezTo>
                  <a:cubicBezTo>
                    <a:pt x="1358" y="612"/>
                    <a:pt x="1358" y="612"/>
                    <a:pt x="1358" y="612"/>
                  </a:cubicBezTo>
                  <a:cubicBezTo>
                    <a:pt x="1352" y="626"/>
                    <a:pt x="1343" y="640"/>
                    <a:pt x="1332" y="653"/>
                  </a:cubicBezTo>
                  <a:close/>
                  <a:moveTo>
                    <a:pt x="551" y="633"/>
                  </a:moveTo>
                  <a:cubicBezTo>
                    <a:pt x="551" y="630"/>
                    <a:pt x="551" y="627"/>
                    <a:pt x="551" y="623"/>
                  </a:cubicBezTo>
                  <a:cubicBezTo>
                    <a:pt x="551" y="611"/>
                    <a:pt x="552" y="598"/>
                    <a:pt x="554" y="585"/>
                  </a:cubicBezTo>
                  <a:cubicBezTo>
                    <a:pt x="562" y="586"/>
                    <a:pt x="562" y="586"/>
                    <a:pt x="562" y="586"/>
                  </a:cubicBezTo>
                  <a:cubicBezTo>
                    <a:pt x="560" y="598"/>
                    <a:pt x="559" y="611"/>
                    <a:pt x="559" y="623"/>
                  </a:cubicBezTo>
                  <a:cubicBezTo>
                    <a:pt x="559" y="627"/>
                    <a:pt x="559" y="630"/>
                    <a:pt x="559" y="633"/>
                  </a:cubicBezTo>
                  <a:lnTo>
                    <a:pt x="551" y="633"/>
                  </a:lnTo>
                  <a:close/>
                  <a:moveTo>
                    <a:pt x="1042" y="613"/>
                  </a:moveTo>
                  <a:cubicBezTo>
                    <a:pt x="1032" y="601"/>
                    <a:pt x="1023" y="587"/>
                    <a:pt x="1014" y="573"/>
                  </a:cubicBezTo>
                  <a:cubicBezTo>
                    <a:pt x="1021" y="569"/>
                    <a:pt x="1021" y="569"/>
                    <a:pt x="1021" y="569"/>
                  </a:cubicBezTo>
                  <a:cubicBezTo>
                    <a:pt x="1030" y="583"/>
                    <a:pt x="1039" y="596"/>
                    <a:pt x="1048" y="608"/>
                  </a:cubicBezTo>
                  <a:lnTo>
                    <a:pt x="1042" y="613"/>
                  </a:lnTo>
                  <a:close/>
                  <a:moveTo>
                    <a:pt x="1572" y="586"/>
                  </a:moveTo>
                  <a:cubicBezTo>
                    <a:pt x="1572" y="584"/>
                    <a:pt x="1572" y="582"/>
                    <a:pt x="1572" y="580"/>
                  </a:cubicBezTo>
                  <a:cubicBezTo>
                    <a:pt x="1572" y="567"/>
                    <a:pt x="1573" y="553"/>
                    <a:pt x="1577" y="538"/>
                  </a:cubicBezTo>
                  <a:cubicBezTo>
                    <a:pt x="1584" y="539"/>
                    <a:pt x="1584" y="539"/>
                    <a:pt x="1584" y="539"/>
                  </a:cubicBezTo>
                  <a:cubicBezTo>
                    <a:pt x="1581" y="554"/>
                    <a:pt x="1580" y="567"/>
                    <a:pt x="1580" y="580"/>
                  </a:cubicBezTo>
                  <a:cubicBezTo>
                    <a:pt x="1580" y="582"/>
                    <a:pt x="1580" y="584"/>
                    <a:pt x="1580" y="586"/>
                  </a:cubicBezTo>
                  <a:lnTo>
                    <a:pt x="1572" y="586"/>
                  </a:lnTo>
                  <a:close/>
                  <a:moveTo>
                    <a:pt x="1372" y="565"/>
                  </a:moveTo>
                  <a:cubicBezTo>
                    <a:pt x="1364" y="564"/>
                    <a:pt x="1364" y="564"/>
                    <a:pt x="1364" y="564"/>
                  </a:cubicBezTo>
                  <a:cubicBezTo>
                    <a:pt x="1365" y="558"/>
                    <a:pt x="1365" y="552"/>
                    <a:pt x="1365" y="546"/>
                  </a:cubicBezTo>
                  <a:cubicBezTo>
                    <a:pt x="1365" y="537"/>
                    <a:pt x="1364" y="527"/>
                    <a:pt x="1363" y="517"/>
                  </a:cubicBezTo>
                  <a:cubicBezTo>
                    <a:pt x="1371" y="516"/>
                    <a:pt x="1371" y="516"/>
                    <a:pt x="1371" y="516"/>
                  </a:cubicBezTo>
                  <a:cubicBezTo>
                    <a:pt x="1372" y="526"/>
                    <a:pt x="1373" y="536"/>
                    <a:pt x="1373" y="546"/>
                  </a:cubicBezTo>
                  <a:cubicBezTo>
                    <a:pt x="1373" y="552"/>
                    <a:pt x="1373" y="559"/>
                    <a:pt x="1372" y="565"/>
                  </a:cubicBezTo>
                  <a:close/>
                  <a:moveTo>
                    <a:pt x="576" y="541"/>
                  </a:moveTo>
                  <a:cubicBezTo>
                    <a:pt x="568" y="538"/>
                    <a:pt x="568" y="538"/>
                    <a:pt x="568" y="538"/>
                  </a:cubicBezTo>
                  <a:cubicBezTo>
                    <a:pt x="575" y="523"/>
                    <a:pt x="583" y="509"/>
                    <a:pt x="592" y="495"/>
                  </a:cubicBezTo>
                  <a:cubicBezTo>
                    <a:pt x="599" y="500"/>
                    <a:pt x="599" y="500"/>
                    <a:pt x="599" y="500"/>
                  </a:cubicBezTo>
                  <a:cubicBezTo>
                    <a:pt x="590" y="513"/>
                    <a:pt x="582" y="527"/>
                    <a:pt x="576" y="541"/>
                  </a:cubicBezTo>
                  <a:close/>
                  <a:moveTo>
                    <a:pt x="989" y="532"/>
                  </a:moveTo>
                  <a:cubicBezTo>
                    <a:pt x="980" y="518"/>
                    <a:pt x="971" y="506"/>
                    <a:pt x="961" y="494"/>
                  </a:cubicBezTo>
                  <a:cubicBezTo>
                    <a:pt x="967" y="489"/>
                    <a:pt x="967" y="489"/>
                    <a:pt x="967" y="489"/>
                  </a:cubicBezTo>
                  <a:cubicBezTo>
                    <a:pt x="977" y="501"/>
                    <a:pt x="987" y="514"/>
                    <a:pt x="996" y="528"/>
                  </a:cubicBezTo>
                  <a:lnTo>
                    <a:pt x="989" y="532"/>
                  </a:lnTo>
                  <a:close/>
                  <a:moveTo>
                    <a:pt x="1597" y="493"/>
                  </a:moveTo>
                  <a:cubicBezTo>
                    <a:pt x="1589" y="491"/>
                    <a:pt x="1589" y="491"/>
                    <a:pt x="1589" y="491"/>
                  </a:cubicBezTo>
                  <a:cubicBezTo>
                    <a:pt x="1595" y="475"/>
                    <a:pt x="1601" y="459"/>
                    <a:pt x="1606" y="446"/>
                  </a:cubicBezTo>
                  <a:cubicBezTo>
                    <a:pt x="1614" y="449"/>
                    <a:pt x="1614" y="449"/>
                    <a:pt x="1614" y="449"/>
                  </a:cubicBezTo>
                  <a:cubicBezTo>
                    <a:pt x="1608" y="462"/>
                    <a:pt x="1602" y="478"/>
                    <a:pt x="1597" y="493"/>
                  </a:cubicBezTo>
                  <a:close/>
                  <a:moveTo>
                    <a:pt x="1350" y="472"/>
                  </a:moveTo>
                  <a:cubicBezTo>
                    <a:pt x="1346" y="459"/>
                    <a:pt x="1340" y="445"/>
                    <a:pt x="1332" y="428"/>
                  </a:cubicBezTo>
                  <a:cubicBezTo>
                    <a:pt x="1339" y="425"/>
                    <a:pt x="1339" y="425"/>
                    <a:pt x="1339" y="425"/>
                  </a:cubicBezTo>
                  <a:cubicBezTo>
                    <a:pt x="1347" y="442"/>
                    <a:pt x="1353" y="456"/>
                    <a:pt x="1358" y="469"/>
                  </a:cubicBezTo>
                  <a:lnTo>
                    <a:pt x="1350" y="472"/>
                  </a:lnTo>
                  <a:close/>
                  <a:moveTo>
                    <a:pt x="630" y="464"/>
                  </a:moveTo>
                  <a:cubicBezTo>
                    <a:pt x="624" y="459"/>
                    <a:pt x="624" y="459"/>
                    <a:pt x="624" y="459"/>
                  </a:cubicBezTo>
                  <a:cubicBezTo>
                    <a:pt x="636" y="447"/>
                    <a:pt x="649" y="437"/>
                    <a:pt x="663" y="429"/>
                  </a:cubicBezTo>
                  <a:cubicBezTo>
                    <a:pt x="667" y="436"/>
                    <a:pt x="667" y="436"/>
                    <a:pt x="667" y="436"/>
                  </a:cubicBezTo>
                  <a:cubicBezTo>
                    <a:pt x="654" y="444"/>
                    <a:pt x="641" y="453"/>
                    <a:pt x="630" y="464"/>
                  </a:cubicBezTo>
                  <a:close/>
                  <a:moveTo>
                    <a:pt x="929" y="459"/>
                  </a:moveTo>
                  <a:cubicBezTo>
                    <a:pt x="917" y="448"/>
                    <a:pt x="904" y="439"/>
                    <a:pt x="891" y="431"/>
                  </a:cubicBezTo>
                  <a:cubicBezTo>
                    <a:pt x="895" y="424"/>
                    <a:pt x="895" y="424"/>
                    <a:pt x="895" y="424"/>
                  </a:cubicBezTo>
                  <a:cubicBezTo>
                    <a:pt x="909" y="432"/>
                    <a:pt x="922" y="442"/>
                    <a:pt x="934" y="453"/>
                  </a:cubicBezTo>
                  <a:lnTo>
                    <a:pt x="929" y="459"/>
                  </a:lnTo>
                  <a:close/>
                  <a:moveTo>
                    <a:pt x="710" y="416"/>
                  </a:moveTo>
                  <a:cubicBezTo>
                    <a:pt x="707" y="409"/>
                    <a:pt x="707" y="409"/>
                    <a:pt x="707" y="409"/>
                  </a:cubicBezTo>
                  <a:cubicBezTo>
                    <a:pt x="723" y="403"/>
                    <a:pt x="739" y="399"/>
                    <a:pt x="754" y="397"/>
                  </a:cubicBezTo>
                  <a:cubicBezTo>
                    <a:pt x="756" y="405"/>
                    <a:pt x="756" y="405"/>
                    <a:pt x="756" y="405"/>
                  </a:cubicBezTo>
                  <a:cubicBezTo>
                    <a:pt x="741" y="407"/>
                    <a:pt x="725" y="411"/>
                    <a:pt x="710" y="416"/>
                  </a:cubicBezTo>
                  <a:close/>
                  <a:moveTo>
                    <a:pt x="849" y="411"/>
                  </a:moveTo>
                  <a:cubicBezTo>
                    <a:pt x="834" y="406"/>
                    <a:pt x="818" y="403"/>
                    <a:pt x="803" y="402"/>
                  </a:cubicBezTo>
                  <a:cubicBezTo>
                    <a:pt x="803" y="394"/>
                    <a:pt x="803" y="394"/>
                    <a:pt x="803" y="394"/>
                  </a:cubicBezTo>
                  <a:cubicBezTo>
                    <a:pt x="819" y="395"/>
                    <a:pt x="836" y="398"/>
                    <a:pt x="851" y="404"/>
                  </a:cubicBezTo>
                  <a:lnTo>
                    <a:pt x="849" y="411"/>
                  </a:lnTo>
                  <a:close/>
                  <a:moveTo>
                    <a:pt x="1631" y="404"/>
                  </a:moveTo>
                  <a:cubicBezTo>
                    <a:pt x="1624" y="401"/>
                    <a:pt x="1624" y="401"/>
                    <a:pt x="1624" y="401"/>
                  </a:cubicBezTo>
                  <a:cubicBezTo>
                    <a:pt x="1631" y="384"/>
                    <a:pt x="1636" y="369"/>
                    <a:pt x="1640" y="356"/>
                  </a:cubicBezTo>
                  <a:cubicBezTo>
                    <a:pt x="1648" y="359"/>
                    <a:pt x="1648" y="359"/>
                    <a:pt x="1648" y="359"/>
                  </a:cubicBezTo>
                  <a:cubicBezTo>
                    <a:pt x="1643" y="372"/>
                    <a:pt x="1638" y="387"/>
                    <a:pt x="1631" y="404"/>
                  </a:cubicBezTo>
                  <a:close/>
                  <a:moveTo>
                    <a:pt x="1311" y="385"/>
                  </a:moveTo>
                  <a:cubicBezTo>
                    <a:pt x="1305" y="372"/>
                    <a:pt x="1298" y="356"/>
                    <a:pt x="1292" y="341"/>
                  </a:cubicBezTo>
                  <a:cubicBezTo>
                    <a:pt x="1299" y="338"/>
                    <a:pt x="1299" y="338"/>
                    <a:pt x="1299" y="338"/>
                  </a:cubicBezTo>
                  <a:cubicBezTo>
                    <a:pt x="1305" y="353"/>
                    <a:pt x="1313" y="368"/>
                    <a:pt x="1319" y="381"/>
                  </a:cubicBezTo>
                  <a:lnTo>
                    <a:pt x="1311" y="385"/>
                  </a:lnTo>
                  <a:close/>
                  <a:moveTo>
                    <a:pt x="1661" y="312"/>
                  </a:moveTo>
                  <a:cubicBezTo>
                    <a:pt x="1653" y="310"/>
                    <a:pt x="1653" y="310"/>
                    <a:pt x="1653" y="310"/>
                  </a:cubicBezTo>
                  <a:cubicBezTo>
                    <a:pt x="1657" y="294"/>
                    <a:pt x="1659" y="279"/>
                    <a:pt x="1661" y="263"/>
                  </a:cubicBezTo>
                  <a:cubicBezTo>
                    <a:pt x="1669" y="264"/>
                    <a:pt x="1669" y="264"/>
                    <a:pt x="1669" y="264"/>
                  </a:cubicBezTo>
                  <a:cubicBezTo>
                    <a:pt x="1667" y="280"/>
                    <a:pt x="1665" y="295"/>
                    <a:pt x="1661" y="312"/>
                  </a:cubicBezTo>
                  <a:close/>
                  <a:moveTo>
                    <a:pt x="1276" y="295"/>
                  </a:moveTo>
                  <a:cubicBezTo>
                    <a:pt x="1272" y="279"/>
                    <a:pt x="1269" y="264"/>
                    <a:pt x="1268" y="250"/>
                  </a:cubicBezTo>
                  <a:cubicBezTo>
                    <a:pt x="1268" y="247"/>
                    <a:pt x="1268" y="247"/>
                    <a:pt x="1268" y="247"/>
                  </a:cubicBezTo>
                  <a:cubicBezTo>
                    <a:pt x="1276" y="246"/>
                    <a:pt x="1276" y="246"/>
                    <a:pt x="1276" y="246"/>
                  </a:cubicBezTo>
                  <a:cubicBezTo>
                    <a:pt x="1276" y="249"/>
                    <a:pt x="1276" y="249"/>
                    <a:pt x="1276" y="249"/>
                  </a:cubicBezTo>
                  <a:cubicBezTo>
                    <a:pt x="1277" y="263"/>
                    <a:pt x="1280" y="277"/>
                    <a:pt x="1284" y="293"/>
                  </a:cubicBezTo>
                  <a:lnTo>
                    <a:pt x="1276" y="295"/>
                  </a:lnTo>
                  <a:close/>
                  <a:moveTo>
                    <a:pt x="1661" y="216"/>
                  </a:moveTo>
                  <a:cubicBezTo>
                    <a:pt x="1660" y="204"/>
                    <a:pt x="1658" y="192"/>
                    <a:pt x="1656" y="180"/>
                  </a:cubicBezTo>
                  <a:cubicBezTo>
                    <a:pt x="1655" y="176"/>
                    <a:pt x="1654" y="173"/>
                    <a:pt x="1654" y="169"/>
                  </a:cubicBezTo>
                  <a:cubicBezTo>
                    <a:pt x="1661" y="168"/>
                    <a:pt x="1661" y="168"/>
                    <a:pt x="1661" y="168"/>
                  </a:cubicBezTo>
                  <a:cubicBezTo>
                    <a:pt x="1662" y="171"/>
                    <a:pt x="1663" y="175"/>
                    <a:pt x="1664" y="178"/>
                  </a:cubicBezTo>
                  <a:cubicBezTo>
                    <a:pt x="1666" y="191"/>
                    <a:pt x="1668" y="203"/>
                    <a:pt x="1669" y="216"/>
                  </a:cubicBezTo>
                  <a:lnTo>
                    <a:pt x="1661" y="216"/>
                  </a:lnTo>
                  <a:close/>
                  <a:moveTo>
                    <a:pt x="1276" y="199"/>
                  </a:moveTo>
                  <a:cubicBezTo>
                    <a:pt x="1268" y="198"/>
                    <a:pt x="1268" y="198"/>
                    <a:pt x="1268" y="198"/>
                  </a:cubicBezTo>
                  <a:cubicBezTo>
                    <a:pt x="1269" y="181"/>
                    <a:pt x="1272" y="165"/>
                    <a:pt x="1276" y="150"/>
                  </a:cubicBezTo>
                  <a:cubicBezTo>
                    <a:pt x="1284" y="152"/>
                    <a:pt x="1284" y="152"/>
                    <a:pt x="1284" y="152"/>
                  </a:cubicBezTo>
                  <a:cubicBezTo>
                    <a:pt x="1280" y="167"/>
                    <a:pt x="1277" y="183"/>
                    <a:pt x="1276" y="199"/>
                  </a:cubicBezTo>
                  <a:close/>
                  <a:moveTo>
                    <a:pt x="1638" y="125"/>
                  </a:moveTo>
                  <a:cubicBezTo>
                    <a:pt x="1631" y="110"/>
                    <a:pt x="1623" y="97"/>
                    <a:pt x="1614" y="85"/>
                  </a:cubicBezTo>
                  <a:cubicBezTo>
                    <a:pt x="1620" y="80"/>
                    <a:pt x="1620" y="80"/>
                    <a:pt x="1620" y="80"/>
                  </a:cubicBezTo>
                  <a:cubicBezTo>
                    <a:pt x="1630" y="92"/>
                    <a:pt x="1639" y="107"/>
                    <a:pt x="1645" y="122"/>
                  </a:cubicBezTo>
                  <a:lnTo>
                    <a:pt x="1638" y="125"/>
                  </a:lnTo>
                  <a:close/>
                  <a:moveTo>
                    <a:pt x="1300" y="108"/>
                  </a:moveTo>
                  <a:cubicBezTo>
                    <a:pt x="1293" y="105"/>
                    <a:pt x="1293" y="105"/>
                    <a:pt x="1293" y="105"/>
                  </a:cubicBezTo>
                  <a:cubicBezTo>
                    <a:pt x="1301" y="90"/>
                    <a:pt x="1310" y="76"/>
                    <a:pt x="1321" y="64"/>
                  </a:cubicBezTo>
                  <a:cubicBezTo>
                    <a:pt x="1327" y="69"/>
                    <a:pt x="1327" y="69"/>
                    <a:pt x="1327" y="69"/>
                  </a:cubicBezTo>
                  <a:cubicBezTo>
                    <a:pt x="1316" y="81"/>
                    <a:pt x="1308" y="94"/>
                    <a:pt x="1300" y="108"/>
                  </a:cubicBezTo>
                  <a:close/>
                  <a:moveTo>
                    <a:pt x="1581" y="51"/>
                  </a:moveTo>
                  <a:cubicBezTo>
                    <a:pt x="1569" y="41"/>
                    <a:pt x="1556" y="33"/>
                    <a:pt x="1541" y="26"/>
                  </a:cubicBezTo>
                  <a:cubicBezTo>
                    <a:pt x="1545" y="19"/>
                    <a:pt x="1545" y="19"/>
                    <a:pt x="1545" y="19"/>
                  </a:cubicBezTo>
                  <a:cubicBezTo>
                    <a:pt x="1560" y="26"/>
                    <a:pt x="1574" y="35"/>
                    <a:pt x="1586" y="45"/>
                  </a:cubicBezTo>
                  <a:lnTo>
                    <a:pt x="1581" y="51"/>
                  </a:lnTo>
                  <a:close/>
                  <a:moveTo>
                    <a:pt x="1362" y="39"/>
                  </a:moveTo>
                  <a:cubicBezTo>
                    <a:pt x="1357" y="32"/>
                    <a:pt x="1357" y="32"/>
                    <a:pt x="1357" y="32"/>
                  </a:cubicBezTo>
                  <a:cubicBezTo>
                    <a:pt x="1371" y="23"/>
                    <a:pt x="1386" y="16"/>
                    <a:pt x="1401" y="11"/>
                  </a:cubicBezTo>
                  <a:cubicBezTo>
                    <a:pt x="1404" y="18"/>
                    <a:pt x="1404" y="18"/>
                    <a:pt x="1404" y="18"/>
                  </a:cubicBezTo>
                  <a:cubicBezTo>
                    <a:pt x="1389" y="23"/>
                    <a:pt x="1375" y="30"/>
                    <a:pt x="1362" y="39"/>
                  </a:cubicBezTo>
                  <a:close/>
                  <a:moveTo>
                    <a:pt x="1497" y="12"/>
                  </a:moveTo>
                  <a:cubicBezTo>
                    <a:pt x="1481" y="9"/>
                    <a:pt x="1465" y="8"/>
                    <a:pt x="1450" y="9"/>
                  </a:cubicBezTo>
                  <a:cubicBezTo>
                    <a:pt x="1449" y="1"/>
                    <a:pt x="1449" y="1"/>
                    <a:pt x="1449" y="1"/>
                  </a:cubicBezTo>
                  <a:cubicBezTo>
                    <a:pt x="1466" y="0"/>
                    <a:pt x="1482" y="1"/>
                    <a:pt x="1498" y="4"/>
                  </a:cubicBezTo>
                  <a:lnTo>
                    <a:pt x="1497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GB" sz="2489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E5691F86-88F8-41B2-B07F-6021649A1998}"/>
              </a:ext>
            </a:extLst>
          </p:cNvPr>
          <p:cNvGrpSpPr/>
          <p:nvPr/>
        </p:nvGrpSpPr>
        <p:grpSpPr>
          <a:xfrm>
            <a:off x="1185922" y="3706526"/>
            <a:ext cx="1524361" cy="2100093"/>
            <a:chOff x="9251950" y="2737151"/>
            <a:chExt cx="369887" cy="509588"/>
          </a:xfrm>
        </p:grpSpPr>
        <p:sp>
          <p:nvSpPr>
            <p:cNvPr id="143" name="Oval 67">
              <a:hlinkClick r:id="rId2" action="ppaction://hlinksldjump"/>
              <a:extLst>
                <a:ext uri="{FF2B5EF4-FFF2-40B4-BE49-F238E27FC236}">
                  <a16:creationId xmlns:a16="http://schemas.microsoft.com/office/drawing/2014/main" id="{DC4E9731-84B5-4A69-9D94-EC39724FD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5791" y="2817082"/>
              <a:ext cx="220618" cy="2163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GB" sz="2489"/>
            </a:p>
          </p:txBody>
        </p:sp>
        <p:sp>
          <p:nvSpPr>
            <p:cNvPr id="144" name="Freeform 66">
              <a:hlinkClick r:id="rId2" action="ppaction://hlinksldjump"/>
              <a:extLst>
                <a:ext uri="{FF2B5EF4-FFF2-40B4-BE49-F238E27FC236}">
                  <a16:creationId xmlns:a16="http://schemas.microsoft.com/office/drawing/2014/main" id="{3C080BDF-5A62-48C0-884B-11E22DEA7F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737151"/>
              <a:ext cx="369887" cy="509588"/>
            </a:xfrm>
            <a:custGeom>
              <a:avLst/>
              <a:gdLst>
                <a:gd name="T0" fmla="*/ 54 w 108"/>
                <a:gd name="T1" fmla="*/ 0 h 149"/>
                <a:gd name="T2" fmla="*/ 0 w 108"/>
                <a:gd name="T3" fmla="*/ 54 h 149"/>
                <a:gd name="T4" fmla="*/ 54 w 108"/>
                <a:gd name="T5" fmla="*/ 149 h 149"/>
                <a:gd name="T6" fmla="*/ 108 w 108"/>
                <a:gd name="T7" fmla="*/ 54 h 149"/>
                <a:gd name="T8" fmla="*/ 54 w 108"/>
                <a:gd name="T9" fmla="*/ 0 h 149"/>
                <a:gd name="T10" fmla="*/ 54 w 108"/>
                <a:gd name="T11" fmla="*/ 82 h 149"/>
                <a:gd name="T12" fmla="*/ 27 w 108"/>
                <a:gd name="T13" fmla="*/ 56 h 149"/>
                <a:gd name="T14" fmla="*/ 54 w 108"/>
                <a:gd name="T15" fmla="*/ 29 h 149"/>
                <a:gd name="T16" fmla="*/ 81 w 108"/>
                <a:gd name="T17" fmla="*/ 56 h 149"/>
                <a:gd name="T18" fmla="*/ 54 w 108"/>
                <a:gd name="T19" fmla="*/ 8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4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100"/>
                    <a:pt x="54" y="149"/>
                    <a:pt x="54" y="149"/>
                  </a:cubicBezTo>
                  <a:cubicBezTo>
                    <a:pt x="54" y="149"/>
                    <a:pt x="108" y="100"/>
                    <a:pt x="108" y="54"/>
                  </a:cubicBezTo>
                  <a:cubicBezTo>
                    <a:pt x="108" y="24"/>
                    <a:pt x="84" y="0"/>
                    <a:pt x="54" y="0"/>
                  </a:cubicBezTo>
                  <a:close/>
                  <a:moveTo>
                    <a:pt x="54" y="82"/>
                  </a:moveTo>
                  <a:cubicBezTo>
                    <a:pt x="39" y="82"/>
                    <a:pt x="27" y="70"/>
                    <a:pt x="27" y="56"/>
                  </a:cubicBezTo>
                  <a:cubicBezTo>
                    <a:pt x="27" y="41"/>
                    <a:pt x="39" y="29"/>
                    <a:pt x="54" y="29"/>
                  </a:cubicBezTo>
                  <a:cubicBezTo>
                    <a:pt x="69" y="29"/>
                    <a:pt x="81" y="41"/>
                    <a:pt x="81" y="56"/>
                  </a:cubicBezTo>
                  <a:cubicBezTo>
                    <a:pt x="81" y="70"/>
                    <a:pt x="69" y="82"/>
                    <a:pt x="54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GB" sz="2489" dirty="0"/>
            </a:p>
          </p:txBody>
        </p:sp>
        <p:sp>
          <p:nvSpPr>
            <p:cNvPr id="145" name="Oval 67">
              <a:hlinkClick r:id="rId2" action="ppaction://hlinksldjump"/>
              <a:extLst>
                <a:ext uri="{FF2B5EF4-FFF2-40B4-BE49-F238E27FC236}">
                  <a16:creationId xmlns:a16="http://schemas.microsoft.com/office/drawing/2014/main" id="{E406EFA5-0D9B-4762-AA13-3B8528FE3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825" y="2884788"/>
              <a:ext cx="82550" cy="8096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 fontScale="32500" lnSpcReduction="20000"/>
            </a:bodyPr>
            <a:lstStyle/>
            <a:p>
              <a:endParaRPr lang="en-GB" sz="2489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E5691F86-88F8-41B2-B07F-6021649A1998}"/>
              </a:ext>
            </a:extLst>
          </p:cNvPr>
          <p:cNvGrpSpPr/>
          <p:nvPr/>
        </p:nvGrpSpPr>
        <p:grpSpPr>
          <a:xfrm>
            <a:off x="3251200" y="381001"/>
            <a:ext cx="1673435" cy="2305468"/>
            <a:chOff x="9251950" y="2737151"/>
            <a:chExt cx="369887" cy="509588"/>
          </a:xfrm>
        </p:grpSpPr>
        <p:sp>
          <p:nvSpPr>
            <p:cNvPr id="147" name="Oval 67">
              <a:hlinkClick r:id="rId3" action="ppaction://hlinksldjump"/>
              <a:extLst>
                <a:ext uri="{FF2B5EF4-FFF2-40B4-BE49-F238E27FC236}">
                  <a16:creationId xmlns:a16="http://schemas.microsoft.com/office/drawing/2014/main" id="{DC4E9731-84B5-4A69-9D94-EC39724FD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5791" y="2817082"/>
              <a:ext cx="220618" cy="2163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GB" sz="2489"/>
            </a:p>
          </p:txBody>
        </p:sp>
        <p:sp>
          <p:nvSpPr>
            <p:cNvPr id="148" name="Freeform 66">
              <a:hlinkClick r:id="rId3" action="ppaction://hlinksldjump"/>
              <a:extLst>
                <a:ext uri="{FF2B5EF4-FFF2-40B4-BE49-F238E27FC236}">
                  <a16:creationId xmlns:a16="http://schemas.microsoft.com/office/drawing/2014/main" id="{3C080BDF-5A62-48C0-884B-11E22DEA7F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737151"/>
              <a:ext cx="369887" cy="509588"/>
            </a:xfrm>
            <a:custGeom>
              <a:avLst/>
              <a:gdLst>
                <a:gd name="T0" fmla="*/ 54 w 108"/>
                <a:gd name="T1" fmla="*/ 0 h 149"/>
                <a:gd name="T2" fmla="*/ 0 w 108"/>
                <a:gd name="T3" fmla="*/ 54 h 149"/>
                <a:gd name="T4" fmla="*/ 54 w 108"/>
                <a:gd name="T5" fmla="*/ 149 h 149"/>
                <a:gd name="T6" fmla="*/ 108 w 108"/>
                <a:gd name="T7" fmla="*/ 54 h 149"/>
                <a:gd name="T8" fmla="*/ 54 w 108"/>
                <a:gd name="T9" fmla="*/ 0 h 149"/>
                <a:gd name="T10" fmla="*/ 54 w 108"/>
                <a:gd name="T11" fmla="*/ 82 h 149"/>
                <a:gd name="T12" fmla="*/ 27 w 108"/>
                <a:gd name="T13" fmla="*/ 56 h 149"/>
                <a:gd name="T14" fmla="*/ 54 w 108"/>
                <a:gd name="T15" fmla="*/ 29 h 149"/>
                <a:gd name="T16" fmla="*/ 81 w 108"/>
                <a:gd name="T17" fmla="*/ 56 h 149"/>
                <a:gd name="T18" fmla="*/ 54 w 108"/>
                <a:gd name="T19" fmla="*/ 8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4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100"/>
                    <a:pt x="54" y="149"/>
                    <a:pt x="54" y="149"/>
                  </a:cubicBezTo>
                  <a:cubicBezTo>
                    <a:pt x="54" y="149"/>
                    <a:pt x="108" y="100"/>
                    <a:pt x="108" y="54"/>
                  </a:cubicBezTo>
                  <a:cubicBezTo>
                    <a:pt x="108" y="24"/>
                    <a:pt x="84" y="0"/>
                    <a:pt x="54" y="0"/>
                  </a:cubicBezTo>
                  <a:close/>
                  <a:moveTo>
                    <a:pt x="54" y="82"/>
                  </a:moveTo>
                  <a:cubicBezTo>
                    <a:pt x="39" y="82"/>
                    <a:pt x="27" y="70"/>
                    <a:pt x="27" y="56"/>
                  </a:cubicBezTo>
                  <a:cubicBezTo>
                    <a:pt x="27" y="41"/>
                    <a:pt x="39" y="29"/>
                    <a:pt x="54" y="29"/>
                  </a:cubicBezTo>
                  <a:cubicBezTo>
                    <a:pt x="69" y="29"/>
                    <a:pt x="81" y="41"/>
                    <a:pt x="81" y="56"/>
                  </a:cubicBezTo>
                  <a:cubicBezTo>
                    <a:pt x="81" y="70"/>
                    <a:pt x="69" y="82"/>
                    <a:pt x="54" y="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GB" sz="2489"/>
            </a:p>
          </p:txBody>
        </p:sp>
        <p:sp>
          <p:nvSpPr>
            <p:cNvPr id="149" name="Oval 67">
              <a:hlinkClick r:id="rId3" action="ppaction://hlinksldjump"/>
              <a:extLst>
                <a:ext uri="{FF2B5EF4-FFF2-40B4-BE49-F238E27FC236}">
                  <a16:creationId xmlns:a16="http://schemas.microsoft.com/office/drawing/2014/main" id="{E406EFA5-0D9B-4762-AA13-3B8528FE3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825" y="2884788"/>
              <a:ext cx="82550" cy="8096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endParaRPr lang="en-GB" sz="2489"/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E5691F86-88F8-41B2-B07F-6021649A1998}"/>
              </a:ext>
            </a:extLst>
          </p:cNvPr>
          <p:cNvGrpSpPr/>
          <p:nvPr/>
        </p:nvGrpSpPr>
        <p:grpSpPr>
          <a:xfrm>
            <a:off x="6388220" y="1175859"/>
            <a:ext cx="1673435" cy="2305468"/>
            <a:chOff x="9251950" y="2737151"/>
            <a:chExt cx="369887" cy="509588"/>
          </a:xfrm>
        </p:grpSpPr>
        <p:sp>
          <p:nvSpPr>
            <p:cNvPr id="151" name="Oval 67">
              <a:hlinkClick r:id="rId4" action="ppaction://hlinksldjump"/>
              <a:extLst>
                <a:ext uri="{FF2B5EF4-FFF2-40B4-BE49-F238E27FC236}">
                  <a16:creationId xmlns:a16="http://schemas.microsoft.com/office/drawing/2014/main" id="{DC4E9731-84B5-4A69-9D94-EC39724FD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5789" y="2817082"/>
              <a:ext cx="220618" cy="2163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GB" sz="2489"/>
            </a:p>
          </p:txBody>
        </p:sp>
        <p:sp>
          <p:nvSpPr>
            <p:cNvPr id="152" name="Freeform 66">
              <a:hlinkClick r:id="rId4" action="ppaction://hlinksldjump"/>
              <a:extLst>
                <a:ext uri="{FF2B5EF4-FFF2-40B4-BE49-F238E27FC236}">
                  <a16:creationId xmlns:a16="http://schemas.microsoft.com/office/drawing/2014/main" id="{3C080BDF-5A62-48C0-884B-11E22DEA7F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737151"/>
              <a:ext cx="369887" cy="509588"/>
            </a:xfrm>
            <a:custGeom>
              <a:avLst/>
              <a:gdLst>
                <a:gd name="T0" fmla="*/ 54 w 108"/>
                <a:gd name="T1" fmla="*/ 0 h 149"/>
                <a:gd name="T2" fmla="*/ 0 w 108"/>
                <a:gd name="T3" fmla="*/ 54 h 149"/>
                <a:gd name="T4" fmla="*/ 54 w 108"/>
                <a:gd name="T5" fmla="*/ 149 h 149"/>
                <a:gd name="T6" fmla="*/ 108 w 108"/>
                <a:gd name="T7" fmla="*/ 54 h 149"/>
                <a:gd name="T8" fmla="*/ 54 w 108"/>
                <a:gd name="T9" fmla="*/ 0 h 149"/>
                <a:gd name="T10" fmla="*/ 54 w 108"/>
                <a:gd name="T11" fmla="*/ 82 h 149"/>
                <a:gd name="T12" fmla="*/ 27 w 108"/>
                <a:gd name="T13" fmla="*/ 56 h 149"/>
                <a:gd name="T14" fmla="*/ 54 w 108"/>
                <a:gd name="T15" fmla="*/ 29 h 149"/>
                <a:gd name="T16" fmla="*/ 81 w 108"/>
                <a:gd name="T17" fmla="*/ 56 h 149"/>
                <a:gd name="T18" fmla="*/ 54 w 108"/>
                <a:gd name="T19" fmla="*/ 8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4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100"/>
                    <a:pt x="54" y="149"/>
                    <a:pt x="54" y="149"/>
                  </a:cubicBezTo>
                  <a:cubicBezTo>
                    <a:pt x="54" y="149"/>
                    <a:pt x="108" y="100"/>
                    <a:pt x="108" y="54"/>
                  </a:cubicBezTo>
                  <a:cubicBezTo>
                    <a:pt x="108" y="24"/>
                    <a:pt x="84" y="0"/>
                    <a:pt x="54" y="0"/>
                  </a:cubicBezTo>
                  <a:close/>
                  <a:moveTo>
                    <a:pt x="54" y="82"/>
                  </a:moveTo>
                  <a:cubicBezTo>
                    <a:pt x="39" y="82"/>
                    <a:pt x="27" y="70"/>
                    <a:pt x="27" y="56"/>
                  </a:cubicBezTo>
                  <a:cubicBezTo>
                    <a:pt x="27" y="41"/>
                    <a:pt x="39" y="29"/>
                    <a:pt x="54" y="29"/>
                  </a:cubicBezTo>
                  <a:cubicBezTo>
                    <a:pt x="69" y="29"/>
                    <a:pt x="81" y="41"/>
                    <a:pt x="81" y="56"/>
                  </a:cubicBezTo>
                  <a:cubicBezTo>
                    <a:pt x="81" y="70"/>
                    <a:pt x="69" y="82"/>
                    <a:pt x="54" y="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GB" sz="2489"/>
            </a:p>
          </p:txBody>
        </p:sp>
        <p:sp>
          <p:nvSpPr>
            <p:cNvPr id="153" name="Oval 67">
              <a:hlinkClick r:id="rId4" action="ppaction://hlinksldjump"/>
              <a:extLst>
                <a:ext uri="{FF2B5EF4-FFF2-40B4-BE49-F238E27FC236}">
                  <a16:creationId xmlns:a16="http://schemas.microsoft.com/office/drawing/2014/main" id="{E406EFA5-0D9B-4762-AA13-3B8528FE3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825" y="2884788"/>
              <a:ext cx="82550" cy="8096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endParaRPr lang="en-GB" sz="2489"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E5691F86-88F8-41B2-B07F-6021649A1998}"/>
              </a:ext>
            </a:extLst>
          </p:cNvPr>
          <p:cNvGrpSpPr/>
          <p:nvPr/>
        </p:nvGrpSpPr>
        <p:grpSpPr>
          <a:xfrm>
            <a:off x="10058400" y="1600201"/>
            <a:ext cx="1673435" cy="2305468"/>
            <a:chOff x="9251950" y="2737151"/>
            <a:chExt cx="369887" cy="509588"/>
          </a:xfrm>
        </p:grpSpPr>
        <p:sp>
          <p:nvSpPr>
            <p:cNvPr id="155" name="Oval 67">
              <a:hlinkClick r:id="rId5" action="ppaction://hlinksldjump"/>
              <a:extLst>
                <a:ext uri="{FF2B5EF4-FFF2-40B4-BE49-F238E27FC236}">
                  <a16:creationId xmlns:a16="http://schemas.microsoft.com/office/drawing/2014/main" id="{DC4E9731-84B5-4A69-9D94-EC39724FD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5791" y="2817082"/>
              <a:ext cx="220618" cy="2163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GB" sz="2489"/>
            </a:p>
          </p:txBody>
        </p:sp>
        <p:sp>
          <p:nvSpPr>
            <p:cNvPr id="156" name="Freeform 66">
              <a:hlinkClick r:id="rId5" action="ppaction://hlinksldjump"/>
              <a:extLst>
                <a:ext uri="{FF2B5EF4-FFF2-40B4-BE49-F238E27FC236}">
                  <a16:creationId xmlns:a16="http://schemas.microsoft.com/office/drawing/2014/main" id="{3C080BDF-5A62-48C0-884B-11E22DEA7F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737151"/>
              <a:ext cx="369887" cy="509588"/>
            </a:xfrm>
            <a:custGeom>
              <a:avLst/>
              <a:gdLst>
                <a:gd name="T0" fmla="*/ 54 w 108"/>
                <a:gd name="T1" fmla="*/ 0 h 149"/>
                <a:gd name="T2" fmla="*/ 0 w 108"/>
                <a:gd name="T3" fmla="*/ 54 h 149"/>
                <a:gd name="T4" fmla="*/ 54 w 108"/>
                <a:gd name="T5" fmla="*/ 149 h 149"/>
                <a:gd name="T6" fmla="*/ 108 w 108"/>
                <a:gd name="T7" fmla="*/ 54 h 149"/>
                <a:gd name="T8" fmla="*/ 54 w 108"/>
                <a:gd name="T9" fmla="*/ 0 h 149"/>
                <a:gd name="T10" fmla="*/ 54 w 108"/>
                <a:gd name="T11" fmla="*/ 82 h 149"/>
                <a:gd name="T12" fmla="*/ 27 w 108"/>
                <a:gd name="T13" fmla="*/ 56 h 149"/>
                <a:gd name="T14" fmla="*/ 54 w 108"/>
                <a:gd name="T15" fmla="*/ 29 h 149"/>
                <a:gd name="T16" fmla="*/ 81 w 108"/>
                <a:gd name="T17" fmla="*/ 56 h 149"/>
                <a:gd name="T18" fmla="*/ 54 w 108"/>
                <a:gd name="T19" fmla="*/ 8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4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100"/>
                    <a:pt x="54" y="149"/>
                    <a:pt x="54" y="149"/>
                  </a:cubicBezTo>
                  <a:cubicBezTo>
                    <a:pt x="54" y="149"/>
                    <a:pt x="108" y="100"/>
                    <a:pt x="108" y="54"/>
                  </a:cubicBezTo>
                  <a:cubicBezTo>
                    <a:pt x="108" y="24"/>
                    <a:pt x="84" y="0"/>
                    <a:pt x="54" y="0"/>
                  </a:cubicBezTo>
                  <a:close/>
                  <a:moveTo>
                    <a:pt x="54" y="82"/>
                  </a:moveTo>
                  <a:cubicBezTo>
                    <a:pt x="39" y="82"/>
                    <a:pt x="27" y="70"/>
                    <a:pt x="27" y="56"/>
                  </a:cubicBezTo>
                  <a:cubicBezTo>
                    <a:pt x="27" y="41"/>
                    <a:pt x="39" y="29"/>
                    <a:pt x="54" y="29"/>
                  </a:cubicBezTo>
                  <a:cubicBezTo>
                    <a:pt x="69" y="29"/>
                    <a:pt x="81" y="41"/>
                    <a:pt x="81" y="56"/>
                  </a:cubicBezTo>
                  <a:cubicBezTo>
                    <a:pt x="81" y="70"/>
                    <a:pt x="69" y="82"/>
                    <a:pt x="54" y="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GB" sz="2489"/>
            </a:p>
          </p:txBody>
        </p:sp>
        <p:sp>
          <p:nvSpPr>
            <p:cNvPr id="157" name="Oval 67">
              <a:hlinkClick r:id="rId5" action="ppaction://hlinksldjump"/>
              <a:extLst>
                <a:ext uri="{FF2B5EF4-FFF2-40B4-BE49-F238E27FC236}">
                  <a16:creationId xmlns:a16="http://schemas.microsoft.com/office/drawing/2014/main" id="{E406EFA5-0D9B-4762-AA13-3B8528FE3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4825" y="2884788"/>
              <a:ext cx="82550" cy="8096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endParaRPr lang="en-GB" sz="2489"/>
            </a:p>
          </p:txBody>
        </p: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EF94B5A8-AE3F-45CA-8BEA-D7AF8472E0F0}"/>
              </a:ext>
            </a:extLst>
          </p:cNvPr>
          <p:cNvSpPr txBox="1"/>
          <p:nvPr/>
        </p:nvSpPr>
        <p:spPr>
          <a:xfrm>
            <a:off x="379570" y="2634427"/>
            <a:ext cx="2904333" cy="9233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endParaRPr lang="da-DK" sz="21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B56C752-92BE-4B2D-ACB6-A6B2F3F8CA58}"/>
              </a:ext>
            </a:extLst>
          </p:cNvPr>
          <p:cNvSpPr txBox="1"/>
          <p:nvPr/>
        </p:nvSpPr>
        <p:spPr>
          <a:xfrm>
            <a:off x="691914" y="2761796"/>
            <a:ext cx="2505836" cy="49327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a-DK" sz="3200" dirty="0"/>
              <a:t>PLAN </a:t>
            </a:r>
            <a:br>
              <a:rPr lang="da-DK" sz="3200" dirty="0"/>
            </a:br>
            <a:r>
              <a:rPr lang="da-DK" sz="3200" dirty="0"/>
              <a:t>Your Research</a:t>
            </a:r>
            <a:endParaRPr lang="en-US" sz="32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F94B5A8-AE3F-45CA-8BEA-D7AF8472E0F0}"/>
              </a:ext>
            </a:extLst>
          </p:cNvPr>
          <p:cNvSpPr txBox="1"/>
          <p:nvPr/>
        </p:nvSpPr>
        <p:spPr>
          <a:xfrm>
            <a:off x="262484" y="714193"/>
            <a:ext cx="2904333" cy="9233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endParaRPr lang="da-DK" sz="21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4B56C752-92BE-4B2D-ACB6-A6B2F3F8CA58}"/>
              </a:ext>
            </a:extLst>
          </p:cNvPr>
          <p:cNvSpPr txBox="1"/>
          <p:nvPr/>
        </p:nvSpPr>
        <p:spPr>
          <a:xfrm>
            <a:off x="262484" y="693950"/>
            <a:ext cx="2505836" cy="49327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a-DK" sz="3200" dirty="0"/>
              <a:t>RESEARCH </a:t>
            </a:r>
            <a:br>
              <a:rPr lang="da-DK" sz="3200" dirty="0"/>
            </a:br>
            <a:r>
              <a:rPr lang="da-DK" sz="3200" dirty="0"/>
              <a:t>Your Plan</a:t>
            </a:r>
            <a:endParaRPr lang="en-US" sz="3200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4B56C752-92BE-4B2D-ACB6-A6B2F3F8CA58}"/>
              </a:ext>
            </a:extLst>
          </p:cNvPr>
          <p:cNvSpPr txBox="1"/>
          <p:nvPr/>
        </p:nvSpPr>
        <p:spPr>
          <a:xfrm>
            <a:off x="6248429" y="4704462"/>
            <a:ext cx="2860834" cy="49327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a-DK" sz="3200" dirty="0"/>
              <a:t>ANALYZE &amp; CORRELATE</a:t>
            </a:r>
            <a:br>
              <a:rPr lang="da-DK" sz="3200" dirty="0"/>
            </a:br>
            <a:r>
              <a:rPr lang="da-DK" sz="3200" dirty="0"/>
              <a:t>Your Documents</a:t>
            </a:r>
            <a:endParaRPr lang="en-US" sz="3200" dirty="0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4B56C752-92BE-4B2D-ACB6-A6B2F3F8CA58}"/>
              </a:ext>
            </a:extLst>
          </p:cNvPr>
          <p:cNvSpPr txBox="1"/>
          <p:nvPr/>
        </p:nvSpPr>
        <p:spPr>
          <a:xfrm>
            <a:off x="9407947" y="5197741"/>
            <a:ext cx="2505836" cy="49327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a-DK" sz="3200" dirty="0"/>
              <a:t>RESOLVE &amp; CONCLUDE</a:t>
            </a:r>
            <a:endParaRPr lang="en-US" sz="3200" dirty="0"/>
          </a:p>
        </p:txBody>
      </p:sp>
      <p:cxnSp>
        <p:nvCxnSpPr>
          <p:cNvPr id="3" name="Elbow Connector 2"/>
          <p:cNvCxnSpPr>
            <a:cxnSpLocks/>
            <a:stCxn id="149" idx="2"/>
            <a:endCxn id="162" idx="3"/>
          </p:cNvCxnSpPr>
          <p:nvPr/>
        </p:nvCxnSpPr>
        <p:spPr>
          <a:xfrm rot="10800000">
            <a:off x="2768320" y="940591"/>
            <a:ext cx="1129272" cy="291493"/>
          </a:xfrm>
          <a:prstGeom prst="bent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Elbow Connector 166"/>
          <p:cNvCxnSpPr>
            <a:cxnSpLocks/>
          </p:cNvCxnSpPr>
          <p:nvPr/>
        </p:nvCxnSpPr>
        <p:spPr>
          <a:xfrm flipH="1">
            <a:off x="1935090" y="3096092"/>
            <a:ext cx="1312953" cy="1408328"/>
          </a:xfrm>
          <a:prstGeom prst="bentConnector4">
            <a:avLst>
              <a:gd name="adj1" fmla="val -23215"/>
              <a:gd name="adj2" fmla="val 66390"/>
            </a:avLst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Elbow Connector 167"/>
          <p:cNvCxnSpPr>
            <a:cxnSpLocks/>
          </p:cNvCxnSpPr>
          <p:nvPr/>
        </p:nvCxnSpPr>
        <p:spPr>
          <a:xfrm rot="16200000" flipH="1">
            <a:off x="6473252" y="2974342"/>
            <a:ext cx="1963565" cy="47126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Elbow Connector 168"/>
          <p:cNvCxnSpPr>
            <a:cxnSpLocks/>
          </p:cNvCxnSpPr>
          <p:nvPr/>
        </p:nvCxnSpPr>
        <p:spPr>
          <a:xfrm rot="5400000">
            <a:off x="9632050" y="3677430"/>
            <a:ext cx="2293219" cy="20721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642507"/>
            <a:ext cx="10515600" cy="387799"/>
          </a:xfrm>
        </p:spPr>
        <p:txBody>
          <a:bodyPr>
            <a:normAutofit fontScale="90000"/>
          </a:bodyPr>
          <a:lstStyle/>
          <a:p>
            <a:r>
              <a:rPr lang="en-US" dirty="0"/>
              <a:t>4 point – do not delete this text – use for hyperlink</a:t>
            </a:r>
          </a:p>
        </p:txBody>
      </p:sp>
      <p:sp>
        <p:nvSpPr>
          <p:cNvPr id="35" name="Rounded Rectangular Callout 34"/>
          <p:cNvSpPr/>
          <p:nvPr/>
        </p:nvSpPr>
        <p:spPr>
          <a:xfrm>
            <a:off x="4924635" y="140885"/>
            <a:ext cx="2397874" cy="863329"/>
          </a:xfrm>
          <a:prstGeom prst="wedgeRoundRectCallout">
            <a:avLst>
              <a:gd name="adj1" fmla="val -15668"/>
              <a:gd name="adj2" fmla="val 122850"/>
              <a:gd name="adj3" fmla="val 16667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r>
              <a:rPr lang="en-US" sz="2667" dirty="0">
                <a:solidFill>
                  <a:schemeClr val="bg1">
                    <a:lumMod val="95000"/>
                  </a:schemeClr>
                </a:solidFill>
              </a:rPr>
              <a:t>Your GPS Path.</a:t>
            </a:r>
            <a:endParaRPr lang="en-US" sz="2667" u="sng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Rounded Rectangular Callout 34">
            <a:extLst>
              <a:ext uri="{FF2B5EF4-FFF2-40B4-BE49-F238E27FC236}">
                <a16:creationId xmlns:a16="http://schemas.microsoft.com/office/drawing/2014/main" id="{DF5B96F9-2F92-EF59-6C1C-DA7F6E429B52}"/>
              </a:ext>
            </a:extLst>
          </p:cNvPr>
          <p:cNvSpPr/>
          <p:nvPr/>
        </p:nvSpPr>
        <p:spPr>
          <a:xfrm>
            <a:off x="262484" y="1776747"/>
            <a:ext cx="2175648" cy="537020"/>
          </a:xfrm>
          <a:prstGeom prst="wedgeRoundRectCallout">
            <a:avLst>
              <a:gd name="adj1" fmla="val -25075"/>
              <a:gd name="adj2" fmla="val -104532"/>
              <a:gd name="adj3" fmla="val 16667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Reasonably Exhaustive Research</a:t>
            </a:r>
            <a:endParaRPr lang="en-US" sz="1400" u="sng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24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1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"/>
                            </p:stCondLst>
                            <p:childTnLst>
                              <p:par>
                                <p:cTn id="36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" fill="hold"/>
                                        <p:tgtEl>
                                          <p:spTgt spid="1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"/>
                            </p:stCondLst>
                            <p:childTnLst>
                              <p:par>
                                <p:cTn id="57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1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"/>
                            </p:stCondLst>
                            <p:childTnLst>
                              <p:par>
                                <p:cTn id="74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" fill="hold"/>
                                        <p:tgtEl>
                                          <p:spTgt spid="1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8" grpId="0"/>
      <p:bldP spid="159" grpId="0"/>
      <p:bldP spid="161" grpId="0"/>
      <p:bldP spid="162" grpId="0"/>
      <p:bldP spid="164" grpId="0"/>
      <p:bldP spid="166" grpId="0"/>
      <p:bldP spid="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2617466" y="928077"/>
            <a:ext cx="8941488" cy="1473200"/>
            <a:chOff x="2711250" y="939800"/>
            <a:chExt cx="8941488" cy="1473200"/>
          </a:xfrm>
        </p:grpSpPr>
        <p:sp>
          <p:nvSpPr>
            <p:cNvPr id="6" name="Rectangle 5"/>
            <p:cNvSpPr/>
            <p:nvPr/>
          </p:nvSpPr>
          <p:spPr>
            <a:xfrm>
              <a:off x="2711250" y="939800"/>
              <a:ext cx="8941488" cy="147320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alpha val="0"/>
                  </a:schemeClr>
                </a:gs>
                <a:gs pos="47000">
                  <a:schemeClr val="tx2">
                    <a:lumMod val="40000"/>
                    <a:lumOff val="60000"/>
                  </a:schemeClr>
                </a:gs>
                <a:gs pos="1800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40000"/>
                    <a:lumOff val="60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50490" y="1204015"/>
              <a:ext cx="74022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prstClr val="black"/>
                  </a:solidFill>
                </a:rPr>
                <a:t>Research Notes</a:t>
              </a:r>
              <a:br>
                <a:rPr lang="en-US" sz="2000" dirty="0">
                  <a:solidFill>
                    <a:prstClr val="black"/>
                  </a:solidFill>
                </a:rPr>
              </a:br>
              <a:r>
                <a:rPr lang="en-US" sz="2000" dirty="0">
                  <a:solidFill>
                    <a:prstClr val="black"/>
                  </a:solidFill>
                </a:rPr>
                <a:t>Add to your Research Notes as you Discover Records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942786" y="2415005"/>
            <a:ext cx="8616168" cy="1473200"/>
            <a:chOff x="3036570" y="2391559"/>
            <a:chExt cx="8616168" cy="1473200"/>
          </a:xfrm>
        </p:grpSpPr>
        <p:sp>
          <p:nvSpPr>
            <p:cNvPr id="16" name="Rectangle 15"/>
            <p:cNvSpPr/>
            <p:nvPr/>
          </p:nvSpPr>
          <p:spPr>
            <a:xfrm>
              <a:off x="3036570" y="2391559"/>
              <a:ext cx="8616168" cy="147320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45000">
                  <a:schemeClr val="tx2">
                    <a:lumMod val="40000"/>
                    <a:lumOff val="60000"/>
                  </a:schemeClr>
                </a:gs>
                <a:gs pos="1800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40000"/>
                    <a:lumOff val="60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80340" y="2579067"/>
              <a:ext cx="69723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prstClr val="black"/>
                  </a:solidFill>
                </a:rPr>
                <a:t>Cite Your Sources</a:t>
              </a:r>
              <a:br>
                <a:rPr lang="en-US" sz="2000" dirty="0">
                  <a:solidFill>
                    <a:prstClr val="black"/>
                  </a:solidFill>
                </a:rPr>
              </a:br>
              <a:r>
                <a:rPr lang="en-US" sz="2000" dirty="0">
                  <a:solidFill>
                    <a:prstClr val="black"/>
                  </a:solidFill>
                </a:rPr>
                <a:t>Add where you found these records in your Research Notes</a:t>
              </a:r>
              <a:br>
                <a:rPr lang="en-US" sz="2000" dirty="0">
                  <a:solidFill>
                    <a:prstClr val="black"/>
                  </a:solidFill>
                </a:rPr>
              </a:br>
              <a:r>
                <a:rPr lang="en-US" sz="2000" dirty="0">
                  <a:solidFill>
                    <a:prstClr val="black"/>
                  </a:solidFill>
                </a:rPr>
                <a:t>You’ll thank me later!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942786" y="3895696"/>
            <a:ext cx="8649779" cy="1473200"/>
            <a:chOff x="3036570" y="3848804"/>
            <a:chExt cx="8649779" cy="1473200"/>
          </a:xfrm>
        </p:grpSpPr>
        <p:sp>
          <p:nvSpPr>
            <p:cNvPr id="17" name="Rectangle 16"/>
            <p:cNvSpPr/>
            <p:nvPr/>
          </p:nvSpPr>
          <p:spPr>
            <a:xfrm>
              <a:off x="3036570" y="3848804"/>
              <a:ext cx="8616168" cy="147320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41000">
                  <a:schemeClr val="tx2">
                    <a:lumMod val="40000"/>
                    <a:lumOff val="60000"/>
                  </a:schemeClr>
                </a:gs>
                <a:gs pos="1800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40000"/>
                    <a:lumOff val="60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71436" y="4064967"/>
              <a:ext cx="65149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prstClr val="black"/>
                  </a:solidFill>
                </a:rPr>
                <a:t>Prepare for Evidence Correlation </a:t>
              </a:r>
              <a:br>
                <a:rPr lang="en-US" sz="2000" dirty="0">
                  <a:solidFill>
                    <a:prstClr val="black"/>
                  </a:solidFill>
                </a:rPr>
              </a:br>
              <a:r>
                <a:rPr lang="en-US" sz="2000" dirty="0">
                  <a:solidFill>
                    <a:prstClr val="black"/>
                  </a:solidFill>
                </a:rPr>
                <a:t>Optional Step</a:t>
              </a:r>
              <a:br>
                <a:rPr lang="en-US" sz="2000" dirty="0">
                  <a:solidFill>
                    <a:prstClr val="black"/>
                  </a:solidFill>
                </a:rPr>
              </a:br>
              <a:r>
                <a:rPr lang="en-US" sz="2000" dirty="0">
                  <a:solidFill>
                    <a:prstClr val="black"/>
                  </a:solidFill>
                </a:rPr>
                <a:t>Add to your Excel or Correlation Document 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851835" y="130598"/>
            <a:ext cx="6925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As You Go Through Research Phase...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1663610" y="3696513"/>
            <a:ext cx="3474720" cy="3055720"/>
            <a:chOff x="2071852" y="3083167"/>
            <a:chExt cx="3474720" cy="3055720"/>
          </a:xfrm>
        </p:grpSpPr>
        <p:sp>
          <p:nvSpPr>
            <p:cNvPr id="46" name="Parallelogram 45"/>
            <p:cNvSpPr/>
            <p:nvPr/>
          </p:nvSpPr>
          <p:spPr>
            <a:xfrm>
              <a:off x="2071852" y="3202647"/>
              <a:ext cx="3474720" cy="2936240"/>
            </a:xfrm>
            <a:prstGeom prst="parallelogram">
              <a:avLst>
                <a:gd name="adj" fmla="val 68072"/>
              </a:avLst>
            </a:prstGeom>
            <a:gradFill>
              <a:gsLst>
                <a:gs pos="0">
                  <a:schemeClr val="accent1">
                    <a:lumMod val="50000"/>
                    <a:alpha val="0"/>
                  </a:schemeClr>
                </a:gs>
                <a:gs pos="4000">
                  <a:schemeClr val="accent1">
                    <a:lumMod val="75000"/>
                  </a:schemeClr>
                </a:gs>
                <a:gs pos="98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76200" dist="762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007332" y="3083167"/>
              <a:ext cx="7493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prstClr val="white"/>
                  </a:solidFill>
                </a:rPr>
                <a:t>3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317417" y="4159382"/>
              <a:ext cx="13744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prstClr val="white"/>
                  </a:solidFill>
                </a:rPr>
                <a:t>Prepare</a:t>
              </a:r>
            </a:p>
          </p:txBody>
        </p:sp>
        <p:sp>
          <p:nvSpPr>
            <p:cNvPr id="50" name="AutoShape 959"/>
            <p:cNvSpPr>
              <a:spLocks noChangeAspect="1" noChangeArrowheads="1" noTextEdit="1"/>
            </p:cNvSpPr>
            <p:nvPr/>
          </p:nvSpPr>
          <p:spPr bwMode="auto">
            <a:xfrm>
              <a:off x="2554619" y="5125680"/>
              <a:ext cx="1141563" cy="819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1157389" y="2253594"/>
            <a:ext cx="3474720" cy="3055720"/>
            <a:chOff x="1451803" y="1860305"/>
            <a:chExt cx="3474720" cy="3055720"/>
          </a:xfrm>
        </p:grpSpPr>
        <p:sp>
          <p:nvSpPr>
            <p:cNvPr id="73" name="Parallelogram 72"/>
            <p:cNvSpPr/>
            <p:nvPr/>
          </p:nvSpPr>
          <p:spPr>
            <a:xfrm>
              <a:off x="1451803" y="1979785"/>
              <a:ext cx="3474720" cy="2936240"/>
            </a:xfrm>
            <a:prstGeom prst="parallelogram">
              <a:avLst>
                <a:gd name="adj" fmla="val 68072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2000">
                  <a:schemeClr val="accent2">
                    <a:lumMod val="40000"/>
                    <a:lumOff val="60000"/>
                  </a:schemeClr>
                </a:gs>
                <a:gs pos="98000">
                  <a:schemeClr val="accent2">
                    <a:lumMod val="7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76200" dist="762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387283" y="1860305"/>
              <a:ext cx="7493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prstClr val="white"/>
                  </a:solidFill>
                </a:rPr>
                <a:t>2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968410" y="2897006"/>
              <a:ext cx="995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prstClr val="white"/>
                  </a:solidFill>
                </a:rPr>
                <a:t>Cite</a:t>
              </a:r>
            </a:p>
          </p:txBody>
        </p:sp>
        <p:sp>
          <p:nvSpPr>
            <p:cNvPr id="77" name="AutoShape 998"/>
            <p:cNvSpPr>
              <a:spLocks noChangeAspect="1" noChangeArrowheads="1" noTextEdit="1"/>
            </p:cNvSpPr>
            <p:nvPr/>
          </p:nvSpPr>
          <p:spPr bwMode="auto">
            <a:xfrm>
              <a:off x="2064055" y="3917264"/>
              <a:ext cx="846258" cy="83644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705075" y="700533"/>
            <a:ext cx="3474720" cy="3055720"/>
            <a:chOff x="681986" y="830087"/>
            <a:chExt cx="3474720" cy="3055720"/>
          </a:xfrm>
        </p:grpSpPr>
        <p:sp>
          <p:nvSpPr>
            <p:cNvPr id="86" name="Parallelogram 85"/>
            <p:cNvSpPr/>
            <p:nvPr/>
          </p:nvSpPr>
          <p:spPr>
            <a:xfrm>
              <a:off x="681986" y="949567"/>
              <a:ext cx="3474720" cy="2936240"/>
            </a:xfrm>
            <a:prstGeom prst="parallelogram">
              <a:avLst>
                <a:gd name="adj" fmla="val 68072"/>
              </a:avLst>
            </a:prstGeom>
            <a:gradFill>
              <a:gsLst>
                <a:gs pos="0">
                  <a:schemeClr val="accent1">
                    <a:lumMod val="50000"/>
                    <a:alpha val="0"/>
                  </a:schemeClr>
                </a:gs>
                <a:gs pos="4000">
                  <a:schemeClr val="accent1">
                    <a:lumMod val="60000"/>
                    <a:lumOff val="40000"/>
                  </a:schemeClr>
                </a:gs>
                <a:gs pos="97000">
                  <a:schemeClr val="accent1">
                    <a:lumMod val="75000"/>
                  </a:schemeClr>
                </a:gs>
                <a:gs pos="100000">
                  <a:schemeClr val="accent1">
                    <a:lumMod val="50000"/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76200" dist="762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2617466" y="830087"/>
              <a:ext cx="7493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prstClr val="white"/>
                  </a:solidFill>
                </a:rPr>
                <a:t>1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111245" y="1926439"/>
              <a:ext cx="10461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prstClr val="white"/>
                  </a:solidFill>
                </a:rPr>
                <a:t>Notes</a:t>
              </a:r>
            </a:p>
          </p:txBody>
        </p:sp>
        <p:grpSp>
          <p:nvGrpSpPr>
            <p:cNvPr id="89" name="Group 984"/>
            <p:cNvGrpSpPr>
              <a:grpSpLocks noChangeAspect="1"/>
            </p:cNvGrpSpPr>
            <p:nvPr/>
          </p:nvGrpSpPr>
          <p:grpSpPr bwMode="auto">
            <a:xfrm>
              <a:off x="1303006" y="2842105"/>
              <a:ext cx="950775" cy="873961"/>
              <a:chOff x="2109" y="879"/>
              <a:chExt cx="3639" cy="3345"/>
            </a:xfrm>
          </p:grpSpPr>
          <p:sp>
            <p:nvSpPr>
              <p:cNvPr id="90" name="AutoShape 983"/>
              <p:cNvSpPr>
                <a:spLocks noChangeAspect="1" noChangeArrowheads="1" noTextEdit="1"/>
              </p:cNvSpPr>
              <p:nvPr/>
            </p:nvSpPr>
            <p:spPr bwMode="auto">
              <a:xfrm>
                <a:off x="2109" y="879"/>
                <a:ext cx="3639" cy="3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Rectangle 989"/>
              <p:cNvSpPr>
                <a:spLocks noChangeArrowheads="1"/>
              </p:cNvSpPr>
              <p:nvPr/>
            </p:nvSpPr>
            <p:spPr bwMode="auto">
              <a:xfrm>
                <a:off x="3589" y="3688"/>
                <a:ext cx="7" cy="1"/>
              </a:xfrm>
              <a:prstGeom prst="rect">
                <a:avLst/>
              </a:prstGeom>
              <a:solidFill>
                <a:srgbClr val="EE89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87FEA56-A87A-023A-B684-D6505E2069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35" y="2472368"/>
            <a:ext cx="1216058" cy="12160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0903C6-320A-813E-1883-3FFCCD9E0D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369" y="3995066"/>
            <a:ext cx="1192919" cy="11929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15F990-1424-92DA-485D-BFEDFD9794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4" y="5390509"/>
            <a:ext cx="1276602" cy="127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7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1267520" y="767603"/>
            <a:ext cx="395218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Reasonably Exhaustive Research... </a:t>
            </a:r>
          </a:p>
          <a:p>
            <a:r>
              <a:rPr lang="en-US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...</a:t>
            </a:r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is only </a:t>
            </a:r>
            <a:r>
              <a:rPr lang="en-US" sz="40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one</a:t>
            </a:r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piece of the puzzle to satisfy the </a:t>
            </a:r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Genealogical Proof Standard.</a:t>
            </a: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A68EECAC-DEA7-BA55-3DE4-D9DD69996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700" y="379878"/>
            <a:ext cx="6882653" cy="688265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39582F-E5D3-13DC-6E1D-2954ACA6C283}"/>
              </a:ext>
            </a:extLst>
          </p:cNvPr>
          <p:cNvSpPr/>
          <p:nvPr/>
        </p:nvSpPr>
        <p:spPr>
          <a:xfrm>
            <a:off x="7375825" y="379878"/>
            <a:ext cx="238398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GPS</a:t>
            </a:r>
          </a:p>
        </p:txBody>
      </p:sp>
    </p:spTree>
    <p:extLst>
      <p:ext uri="{BB962C8B-B14F-4D97-AF65-F5344CB8AC3E}">
        <p14:creationId xmlns:p14="http://schemas.microsoft.com/office/powerpoint/2010/main" val="267165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99501" y="91808"/>
            <a:ext cx="10590212" cy="2378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R.E.R. Recap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7047A-40F5-9404-E8DA-AEEF66DE1A53}"/>
              </a:ext>
            </a:extLst>
          </p:cNvPr>
          <p:cNvSpPr/>
          <p:nvPr/>
        </p:nvSpPr>
        <p:spPr>
          <a:xfrm>
            <a:off x="1032009" y="885826"/>
            <a:ext cx="10457704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“A Genealogical Proof Standard component, requiring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research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thorough enough to meet five criteria... </a:t>
            </a:r>
          </a:p>
          <a:p>
            <a:pPr marL="514350" indent="-514350">
              <a:buAutoNum type="alphaLcParenR"/>
            </a:pP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yield at least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two sources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of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independent information items agreeing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directly or indirectly on a research question,</a:t>
            </a:r>
          </a:p>
          <a:p>
            <a:pPr marL="514350" indent="-514350">
              <a:buAutoNum type="alphaLcParenR"/>
            </a:pP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cover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sources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competent genealogists would examine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 answer the same research question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</a:p>
          <a:p>
            <a:pPr marL="514350" indent="-514350">
              <a:buAutoNum type="alphaLcParenR"/>
            </a:pP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provide at least some primary information 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and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direct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indirect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or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negative evidence 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from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at least one original record</a:t>
            </a:r>
          </a:p>
          <a:p>
            <a:pPr marL="514350" indent="-514350">
              <a:buAutoNum type="alphaLcParenR"/>
            </a:pP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replace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where possible, relevant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authored narratives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sz="2800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derivative records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and </a:t>
            </a:r>
            <a:r>
              <a:rPr lang="en-US" sz="2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information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that is secondary 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 undetermined</a:t>
            </a:r>
          </a:p>
          <a:p>
            <a:pPr marL="514350" indent="-514350">
              <a:buAutoNum type="alphaLcParenR"/>
            </a:pP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Yield, where possible 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data from sources 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that indexes and database identify as potentially relevant.”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4298C-DE30-1B9E-715A-CE3F17D60BC1}"/>
              </a:ext>
            </a:extLst>
          </p:cNvPr>
          <p:cNvSpPr txBox="1"/>
          <p:nvPr/>
        </p:nvSpPr>
        <p:spPr>
          <a:xfrm>
            <a:off x="2120976" y="6426108"/>
            <a:ext cx="8603057" cy="25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 for Certification of Genealogist, </a:t>
            </a:r>
            <a:r>
              <a:rPr lang="en-US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Genealogy Standards, Second Edition, </a:t>
            </a: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Ancestry.com Publishing, Nashville, TN, p. 85.</a:t>
            </a:r>
          </a:p>
        </p:txBody>
      </p:sp>
    </p:spTree>
    <p:extLst>
      <p:ext uri="{BB962C8B-B14F-4D97-AF65-F5344CB8AC3E}">
        <p14:creationId xmlns:p14="http://schemas.microsoft.com/office/powerpoint/2010/main" val="194030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383265C2-6D93-EF32-58C4-B771B4A36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938" y="110084"/>
            <a:ext cx="3901376" cy="5040414"/>
          </a:xfrm>
          <a:prstGeom prst="rect">
            <a:avLst/>
          </a:prstGeom>
        </p:spPr>
      </p:pic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9478" y="1313561"/>
            <a:ext cx="3004642" cy="1889967"/>
          </a:xfrm>
        </p:spPr>
        <p:txBody>
          <a:bodyPr/>
          <a:lstStyle/>
          <a:p>
            <a:pPr algn="ctr"/>
            <a:r>
              <a:rPr lang="en-US" dirty="0"/>
              <a:t>HANDOUT!</a:t>
            </a:r>
          </a:p>
        </p:txBody>
      </p:sp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5771" y="5392400"/>
            <a:ext cx="6438123" cy="691159"/>
          </a:xfrm>
        </p:spPr>
        <p:txBody>
          <a:bodyPr/>
          <a:lstStyle/>
          <a:p>
            <a:r>
              <a:rPr lang="en-US" sz="2400" b="1" dirty="0"/>
              <a:t>In the Chat and in the Materials Section in the Genealogy TV Academy Lesson</a:t>
            </a:r>
          </a:p>
        </p:txBody>
      </p:sp>
      <p:pic>
        <p:nvPicPr>
          <p:cNvPr id="8" name="Picture Placeholder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79ED0D8-13D8-41B6-378C-41EF3DCF86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tretch>
            <a:fillRect/>
          </a:stretch>
        </p:blipFill>
        <p:spPr>
          <a:xfrm>
            <a:off x="127262" y="688410"/>
            <a:ext cx="4618315" cy="5964316"/>
          </a:xfrm>
        </p:spPr>
      </p:pic>
    </p:spTree>
    <p:extLst>
      <p:ext uri="{BB962C8B-B14F-4D97-AF65-F5344CB8AC3E}">
        <p14:creationId xmlns:p14="http://schemas.microsoft.com/office/powerpoint/2010/main" val="5888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3F241B-6A77-E0F6-E63B-0C34043E70D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19795" y="1297945"/>
            <a:ext cx="3080828" cy="145012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Reasonably Exhaustive Research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5DF15D-2CFE-F541-94CD-4A2BD377F36F}"/>
              </a:ext>
            </a:extLst>
          </p:cNvPr>
          <p:cNvSpPr txBox="1"/>
          <p:nvPr/>
        </p:nvSpPr>
        <p:spPr>
          <a:xfrm>
            <a:off x="410703" y="323842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Handout Checklist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C8DA04-4CF6-6015-228F-5EA783270441}"/>
              </a:ext>
            </a:extLst>
          </p:cNvPr>
          <p:cNvSpPr txBox="1"/>
          <p:nvPr/>
        </p:nvSpPr>
        <p:spPr>
          <a:xfrm>
            <a:off x="4720957" y="577546"/>
            <a:ext cx="6096000" cy="570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000" b="1" kern="0" dirty="0">
                <a:solidFill>
                  <a:srgbClr val="174CA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Your Research Meet the RER Checklist?</a:t>
            </a:r>
            <a:endParaRPr lang="en-US" sz="1600" b="1" kern="0" dirty="0">
              <a:solidFill>
                <a:srgbClr val="174CAB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Independent Sources.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Items Agree Directly, Indirectly, or Through Negative Evidence.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800"/>
            </a:pPr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Least One Original Record - Ideally More.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800"/>
            </a:pPr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Replace, Authored Narratives, Derivative Records and Information that is Secondary or Undetermined.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Seek Original Sources from All Evidence Found in Indexes, Registries, and Databases that are Potentially Relevant.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800"/>
            </a:pPr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You Found All You Can in a Reasonable Time and Search that Meets the Above Minimums?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You Looked on All Major Online Locations?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Ancestry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FamilySearch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MyHeritage (If Needed)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FindMyPast (If Necessary for UK &amp; Ireland Research)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 Archives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County Library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Cemetery Websites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Newspapers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800"/>
            </a:pPr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You Searched On Location/In-Person?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Graphic 9" descr="Checkbox Checked outline">
            <a:extLst>
              <a:ext uri="{FF2B5EF4-FFF2-40B4-BE49-F238E27FC236}">
                <a16:creationId xmlns:a16="http://schemas.microsoft.com/office/drawing/2014/main" id="{D50E8F28-5113-BE01-3E49-02841230F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0198" y="921969"/>
            <a:ext cx="423791" cy="423791"/>
          </a:xfrm>
          <a:prstGeom prst="rect">
            <a:avLst/>
          </a:prstGeom>
        </p:spPr>
      </p:pic>
      <p:pic>
        <p:nvPicPr>
          <p:cNvPr id="11" name="Graphic 10" descr="Checkbox Checked outline">
            <a:extLst>
              <a:ext uri="{FF2B5EF4-FFF2-40B4-BE49-F238E27FC236}">
                <a16:creationId xmlns:a16="http://schemas.microsoft.com/office/drawing/2014/main" id="{C29516D0-0399-FF0B-72B6-5E84F0600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0198" y="1197144"/>
            <a:ext cx="423791" cy="423791"/>
          </a:xfrm>
          <a:prstGeom prst="rect">
            <a:avLst/>
          </a:prstGeom>
        </p:spPr>
      </p:pic>
      <p:pic>
        <p:nvPicPr>
          <p:cNvPr id="12" name="Graphic 11" descr="Checkbox Checked outline">
            <a:extLst>
              <a:ext uri="{FF2B5EF4-FFF2-40B4-BE49-F238E27FC236}">
                <a16:creationId xmlns:a16="http://schemas.microsoft.com/office/drawing/2014/main" id="{343CF0DD-CEC8-663B-E9B6-52E6D8620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0198" y="1733411"/>
            <a:ext cx="423791" cy="423791"/>
          </a:xfrm>
          <a:prstGeom prst="rect">
            <a:avLst/>
          </a:prstGeom>
        </p:spPr>
      </p:pic>
      <p:pic>
        <p:nvPicPr>
          <p:cNvPr id="13" name="Graphic 12" descr="Checkbox Checked outline">
            <a:extLst>
              <a:ext uri="{FF2B5EF4-FFF2-40B4-BE49-F238E27FC236}">
                <a16:creationId xmlns:a16="http://schemas.microsoft.com/office/drawing/2014/main" id="{B0B00C4D-B976-3491-CA68-57BDB1145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0197" y="2132384"/>
            <a:ext cx="423791" cy="423791"/>
          </a:xfrm>
          <a:prstGeom prst="rect">
            <a:avLst/>
          </a:prstGeom>
        </p:spPr>
      </p:pic>
      <p:pic>
        <p:nvPicPr>
          <p:cNvPr id="15" name="Graphic 14" descr="Checkbox Checked outline">
            <a:extLst>
              <a:ext uri="{FF2B5EF4-FFF2-40B4-BE49-F238E27FC236}">
                <a16:creationId xmlns:a16="http://schemas.microsoft.com/office/drawing/2014/main" id="{CE6AE6CC-81DB-5125-5D4A-A68B805D6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97166" y="2748066"/>
            <a:ext cx="423791" cy="423791"/>
          </a:xfrm>
          <a:prstGeom prst="rect">
            <a:avLst/>
          </a:prstGeom>
        </p:spPr>
      </p:pic>
      <p:pic>
        <p:nvPicPr>
          <p:cNvPr id="16" name="Graphic 15" descr="Checkbox Checked outline">
            <a:extLst>
              <a:ext uri="{FF2B5EF4-FFF2-40B4-BE49-F238E27FC236}">
                <a16:creationId xmlns:a16="http://schemas.microsoft.com/office/drawing/2014/main" id="{D1E3E545-63C3-35A4-1C5D-FEBB17525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01284" y="3350477"/>
            <a:ext cx="423791" cy="423791"/>
          </a:xfrm>
          <a:prstGeom prst="rect">
            <a:avLst/>
          </a:prstGeom>
        </p:spPr>
      </p:pic>
      <p:pic>
        <p:nvPicPr>
          <p:cNvPr id="18" name="Graphic 17" descr="Checkbox Checked outline">
            <a:extLst>
              <a:ext uri="{FF2B5EF4-FFF2-40B4-BE49-F238E27FC236}">
                <a16:creationId xmlns:a16="http://schemas.microsoft.com/office/drawing/2014/main" id="{70068171-611F-7AE7-8A33-EC99D58D9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5615" y="4031439"/>
            <a:ext cx="423791" cy="423791"/>
          </a:xfrm>
          <a:prstGeom prst="rect">
            <a:avLst/>
          </a:prstGeom>
        </p:spPr>
      </p:pic>
      <p:pic>
        <p:nvPicPr>
          <p:cNvPr id="19" name="Graphic 18" descr="Checkbox Checked outline">
            <a:extLst>
              <a:ext uri="{FF2B5EF4-FFF2-40B4-BE49-F238E27FC236}">
                <a16:creationId xmlns:a16="http://schemas.microsoft.com/office/drawing/2014/main" id="{5F133360-DB5B-A2CB-5BDC-20B681803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7165" y="5809570"/>
            <a:ext cx="423791" cy="423791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51C710A4-3C94-1F77-D89A-79063F27A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491" y="2960088"/>
            <a:ext cx="3575403" cy="357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40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2580" y="2172922"/>
            <a:ext cx="4379976" cy="1945950"/>
          </a:xfrm>
        </p:spPr>
        <p:txBody>
          <a:bodyPr/>
          <a:lstStyle/>
          <a:p>
            <a:pPr algn="ctr"/>
            <a:r>
              <a:rPr lang="en-US" dirty="0"/>
              <a:t>Next Session</a:t>
            </a:r>
            <a:br>
              <a:rPr lang="en-US" dirty="0"/>
            </a:br>
            <a:r>
              <a:rPr lang="en-US" dirty="0"/>
              <a:t>Q&amp;A</a:t>
            </a:r>
          </a:p>
        </p:txBody>
      </p:sp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034" y="5392400"/>
            <a:ext cx="5047860" cy="691159"/>
          </a:xfrm>
        </p:spPr>
        <p:txBody>
          <a:bodyPr/>
          <a:lstStyle/>
          <a:p>
            <a:r>
              <a:rPr lang="en-US" sz="2400" b="1" dirty="0"/>
              <a:t>Questions submitted in advance are handled first, then live questions.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27C3783-B800-4093-BB0D-D5AEF08C3B59}"/>
              </a:ext>
            </a:extLst>
          </p:cNvPr>
          <p:cNvSpPr/>
          <p:nvPr/>
        </p:nvSpPr>
        <p:spPr>
          <a:xfrm>
            <a:off x="-3740" y="0"/>
            <a:ext cx="6208649" cy="6858000"/>
          </a:xfrm>
          <a:custGeom>
            <a:avLst/>
            <a:gdLst>
              <a:gd name="connsiteX0" fmla="*/ 0 w 6208649"/>
              <a:gd name="connsiteY0" fmla="*/ 0 h 6858000"/>
              <a:gd name="connsiteX1" fmla="*/ 6208649 w 6208649"/>
              <a:gd name="connsiteY1" fmla="*/ 0 h 6858000"/>
              <a:gd name="connsiteX2" fmla="*/ 2737815 w 6208649"/>
              <a:gd name="connsiteY2" fmla="*/ 6858000 h 6858000"/>
              <a:gd name="connsiteX3" fmla="*/ 0 w 62086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8649" h="6858000">
                <a:moveTo>
                  <a:pt x="0" y="0"/>
                </a:moveTo>
                <a:lnTo>
                  <a:pt x="6208649" y="0"/>
                </a:lnTo>
                <a:lnTo>
                  <a:pt x="273781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Placeholder 7" descr="Icon&#10;&#10;Description automatically generated">
            <a:extLst>
              <a:ext uri="{FF2B5EF4-FFF2-40B4-BE49-F238E27FC236}">
                <a16:creationId xmlns:a16="http://schemas.microsoft.com/office/drawing/2014/main" id="{4B19960E-263C-C8A9-1555-DC0E976082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4341" r="14341"/>
          <a:stretch>
            <a:fillRect/>
          </a:stretch>
        </p:blipFill>
        <p:spPr>
          <a:xfrm>
            <a:off x="772561" y="1038275"/>
            <a:ext cx="5323439" cy="5468100"/>
          </a:xfrm>
        </p:spPr>
      </p:pic>
      <p:sp>
        <p:nvSpPr>
          <p:cNvPr id="10" name="Title 1" descr="title">
            <a:extLst>
              <a:ext uri="{FF2B5EF4-FFF2-40B4-BE49-F238E27FC236}">
                <a16:creationId xmlns:a16="http://schemas.microsoft.com/office/drawing/2014/main" id="{D050E9BB-B82C-F0E6-0AA0-690F0B78FA87}"/>
              </a:ext>
            </a:extLst>
          </p:cNvPr>
          <p:cNvSpPr txBox="1">
            <a:spLocks/>
          </p:cNvSpPr>
          <p:nvPr/>
        </p:nvSpPr>
        <p:spPr>
          <a:xfrm>
            <a:off x="1244292" y="2927007"/>
            <a:ext cx="4379976" cy="1945950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Wednesday</a:t>
            </a:r>
          </a:p>
          <a:p>
            <a:pPr algn="ctr"/>
            <a:r>
              <a:rPr lang="en-US" dirty="0"/>
              <a:t>1/18/23</a:t>
            </a:r>
          </a:p>
          <a:p>
            <a:pPr algn="ctr"/>
            <a:r>
              <a:rPr lang="en-US" dirty="0"/>
              <a:t>@ 3:00 PM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31A925-F406-2052-71CD-78172A92D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181" y="347449"/>
            <a:ext cx="7267941" cy="853983"/>
          </a:xfrm>
          <a:prstGeom prst="round2DiagRect">
            <a:avLst>
              <a:gd name="adj1" fmla="val 16667"/>
              <a:gd name="adj2" fmla="val 0"/>
            </a:avLst>
          </a:prstGeom>
          <a:ln w="127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990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74144" y="1291772"/>
            <a:ext cx="4379976" cy="1945950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664AAE-5AE9-41D7-8346-002B9F445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3740" y="0"/>
            <a:ext cx="6208649" cy="6858000"/>
            <a:chOff x="-3740" y="0"/>
            <a:chExt cx="6208649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27C3783-B800-4093-BB0D-D5AEF08C3B5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76E978-A841-4A4F-B153-CC369D9391D3}"/>
                </a:ext>
              </a:extLst>
            </p:cNvPr>
            <p:cNvSpPr/>
            <p:nvPr/>
          </p:nvSpPr>
          <p:spPr>
            <a:xfrm>
              <a:off x="1451429" y="0"/>
              <a:ext cx="3222172" cy="6858000"/>
            </a:xfrm>
            <a:prstGeom prst="rect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Picture Placeholder 6" descr="A picture containing text, queen, businesscard, envelope&#10;&#10;Description automatically generated">
            <a:extLst>
              <a:ext uri="{FF2B5EF4-FFF2-40B4-BE49-F238E27FC236}">
                <a16:creationId xmlns:a16="http://schemas.microsoft.com/office/drawing/2014/main" id="{A01A7B1E-0024-1D45-5A2E-9720B3BF33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-967574" y="477079"/>
            <a:ext cx="8485975" cy="6629668"/>
          </a:xfrm>
        </p:spPr>
      </p:pic>
    </p:spTree>
    <p:extLst>
      <p:ext uri="{BB962C8B-B14F-4D97-AF65-F5344CB8AC3E}">
        <p14:creationId xmlns:p14="http://schemas.microsoft.com/office/powerpoint/2010/main" val="251359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MSFT_04_Education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475556_Education presentation_AAS_v5" id="{AAC57104-7B60-491F-A321-6BCAF93AC541}" vid="{5A43072C-36E0-4A5A-A3FF-E88D65C597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C32B5E-029E-455A-86F0-091666CEE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575C36-314A-42CB-9114-6E0CE4AB273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85D0AD3E-9DDB-4E69-981A-7DAE0E9B5F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Education presentation</Template>
  <TotalTime>3627</TotalTime>
  <Words>2066</Words>
  <Application>Microsoft Office PowerPoint</Application>
  <PresentationFormat>Widescreen</PresentationFormat>
  <Paragraphs>235</Paragraphs>
  <Slides>40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Aharoni</vt:lpstr>
      <vt:lpstr>Arial</vt:lpstr>
      <vt:lpstr>Calibri</vt:lpstr>
      <vt:lpstr>Calibri Light</vt:lpstr>
      <vt:lpstr>Cambria</vt:lpstr>
      <vt:lpstr>Corbel</vt:lpstr>
      <vt:lpstr>Courier New</vt:lpstr>
      <vt:lpstr>Office Theme</vt:lpstr>
      <vt:lpstr>PowerPoint Presentation</vt:lpstr>
      <vt:lpstr>Your Image and Comments are Part of the Recorded Program</vt:lpstr>
      <vt:lpstr>Recording of this presentation is prohibited</vt:lpstr>
      <vt:lpstr>Welcome  New Members</vt:lpstr>
      <vt:lpstr>HANDOUT!</vt:lpstr>
      <vt:lpstr>Announcements</vt:lpstr>
      <vt:lpstr>What is it and how can we apply this strategy? </vt:lpstr>
      <vt:lpstr>PowerPoint Presentation</vt:lpstr>
      <vt:lpstr>PowerPoint Presentation</vt:lpstr>
      <vt:lpstr>It’s not Exhausting...  It’s Fun!</vt:lpstr>
      <vt:lpstr>It’s not Exhausting...  It’s Fun!</vt:lpstr>
      <vt:lpstr>5 Elements  of the  GPS </vt:lpstr>
      <vt:lpstr>5 Elements of the GPS </vt:lpstr>
      <vt:lpstr>5 Elements  of the  GPS </vt:lpstr>
      <vt:lpstr>#1  Reasonably Exhaustive Research</vt:lpstr>
      <vt:lpstr> Reasonably Exhaustive Research</vt:lpstr>
      <vt:lpstr> Reasonably Exhaustive Research</vt:lpstr>
      <vt:lpstr> Reasonably Exhaustive Research</vt:lpstr>
      <vt:lpstr> Reasonably Exhaustive Research</vt:lpstr>
      <vt:lpstr> Reasonably Exhaustive Research</vt:lpstr>
      <vt:lpstr> Reasonably Exhaustive Research</vt:lpstr>
      <vt:lpstr> Reasonably Exhaustive Research</vt:lpstr>
      <vt:lpstr> Direct Evidence = Directly answers the Research Question </vt:lpstr>
      <vt:lpstr> Indirect Evidence = Answers the Research Question in combination with other evidence. </vt:lpstr>
      <vt:lpstr> Indirect Evidence = Answers the Research Question in combination with other evidence. </vt:lpstr>
      <vt:lpstr> Indirect Evidence</vt:lpstr>
      <vt:lpstr> Negative Evidence</vt:lpstr>
      <vt:lpstr> Negative Evidence</vt:lpstr>
      <vt:lpstr>PowerPoint Presentation</vt:lpstr>
      <vt:lpstr> Reasonably Exhaustive Research</vt:lpstr>
      <vt:lpstr> Reasonably Exhaustive Research</vt:lpstr>
      <vt:lpstr> Reasonably Exhaustive Research</vt:lpstr>
      <vt:lpstr>4 point – do not delete this text – use for hyperlink</vt:lpstr>
      <vt:lpstr>PowerPoint Presentation</vt:lpstr>
      <vt:lpstr>PowerPoint Presentation</vt:lpstr>
      <vt:lpstr> R.E.R. Recap</vt:lpstr>
      <vt:lpstr>HANDOUT!</vt:lpstr>
      <vt:lpstr> Reasonably Exhaustive Research</vt:lpstr>
      <vt:lpstr>Next Session Q&amp;A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CONSECTETUER ADIPISCING ELIT</dc:title>
  <dc:creator>Constance Knox</dc:creator>
  <cp:lastModifiedBy>Constance Knox</cp:lastModifiedBy>
  <cp:revision>60</cp:revision>
  <dcterms:created xsi:type="dcterms:W3CDTF">2020-12-30T22:05:04Z</dcterms:created>
  <dcterms:modified xsi:type="dcterms:W3CDTF">2023-01-12T17:34:08Z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